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ccordion Black" pitchFamily="2" charset="-128"/>
      <p:regular r:id="rId26"/>
    </p:embeddedFont>
    <p:embeddedFont>
      <p:font typeface="Helvetica World Bold" panose="020B0800040000020004" pitchFamily="34" charset="-128"/>
      <p:regular r:id="rId27"/>
    </p:embeddedFont>
    <p:embeddedFont>
      <p:font typeface="Arimo Bold" panose="020B0704020202020204"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1.fntdata"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3.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2.fntdata"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3.svg"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1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1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5" Type="http://schemas.openxmlformats.org/officeDocument/2006/relationships/image" Target="../media/image12.jpeg" /><Relationship Id="rId4" Type="http://schemas.openxmlformats.org/officeDocument/2006/relationships/image" Target="../media/image3.sv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2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2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 Id="rId4" Type="http://schemas.openxmlformats.org/officeDocument/2006/relationships/image" Target="../media/image15.jpeg"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2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sv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793197" y="-3165153"/>
            <a:ext cx="14777046" cy="15720261"/>
          </a:xfrm>
          <a:custGeom>
            <a:avLst/>
            <a:gdLst/>
            <a:ahLst/>
            <a:cxnLst/>
            <a:rect l="l" t="t" r="r" b="b"/>
            <a:pathLst>
              <a:path w="14777046" h="15720261">
                <a:moveTo>
                  <a:pt x="0" y="0"/>
                </a:moveTo>
                <a:lnTo>
                  <a:pt x="14777046" y="0"/>
                </a:lnTo>
                <a:lnTo>
                  <a:pt x="14777046" y="15720261"/>
                </a:lnTo>
                <a:lnTo>
                  <a:pt x="0" y="15720261"/>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0620391" y="2909310"/>
            <a:ext cx="7835983" cy="8336152"/>
          </a:xfrm>
          <a:custGeom>
            <a:avLst/>
            <a:gdLst/>
            <a:ahLst/>
            <a:cxnLst/>
            <a:rect l="l" t="t" r="r" b="b"/>
            <a:pathLst>
              <a:path w="7835983" h="8336152">
                <a:moveTo>
                  <a:pt x="0" y="0"/>
                </a:moveTo>
                <a:lnTo>
                  <a:pt x="7835983" y="0"/>
                </a:lnTo>
                <a:lnTo>
                  <a:pt x="7835983" y="8336152"/>
                </a:lnTo>
                <a:lnTo>
                  <a:pt x="0" y="83361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47899"/>
            <a:ext cx="9315466" cy="6425006"/>
          </a:xfrm>
          <a:prstGeom prst="rect">
            <a:avLst/>
          </a:prstGeom>
        </p:spPr>
        <p:txBody>
          <a:bodyPr lIns="0" tIns="0" rIns="0" bIns="0" rtlCol="0" anchor="t">
            <a:spAutoFit/>
          </a:bodyPr>
          <a:lstStyle/>
          <a:p>
            <a:pPr algn="l">
              <a:lnSpc>
                <a:spcPts val="12443"/>
              </a:lnSpc>
              <a:spcBef>
                <a:spcPct val="0"/>
              </a:spcBef>
            </a:pPr>
            <a:r>
              <a:rPr lang="en-US" sz="8887">
                <a:solidFill>
                  <a:srgbClr val="000000"/>
                </a:solidFill>
                <a:latin typeface="Accordion Black"/>
                <a:ea typeface="Accordion Black"/>
                <a:cs typeface="Accordion Black"/>
                <a:sym typeface="Accordion Black"/>
              </a:rPr>
              <a:t>FEMORAL HERNIA AND PARNORMAL HERNIAS</a:t>
            </a:r>
          </a:p>
        </p:txBody>
      </p:sp>
      <p:sp>
        <p:nvSpPr>
          <p:cNvPr id="15" name="TextBox 15"/>
          <p:cNvSpPr txBox="1"/>
          <p:nvPr/>
        </p:nvSpPr>
        <p:spPr>
          <a:xfrm>
            <a:off x="9144000" y="6540277"/>
            <a:ext cx="6646119" cy="2032047"/>
          </a:xfrm>
          <a:prstGeom prst="rect">
            <a:avLst/>
          </a:prstGeom>
        </p:spPr>
        <p:txBody>
          <a:bodyPr lIns="0" tIns="0" rIns="0" bIns="0" rtlCol="0" anchor="t">
            <a:spAutoFit/>
          </a:bodyPr>
          <a:lstStyle/>
          <a:p>
            <a:pPr algn="l">
              <a:lnSpc>
                <a:spcPts val="5072"/>
              </a:lnSpc>
            </a:pPr>
            <a:r>
              <a:rPr lang="en-US" sz="3623" b="1" spc="724">
                <a:solidFill>
                  <a:srgbClr val="000000"/>
                </a:solidFill>
                <a:latin typeface="Helvetica World Bold"/>
                <a:ea typeface="Helvetica World Bold"/>
                <a:cs typeface="Helvetica World Bold"/>
                <a:sym typeface="Helvetica World Bold"/>
              </a:rPr>
              <a:t>Presented by:</a:t>
            </a:r>
          </a:p>
          <a:p>
            <a:pPr algn="l">
              <a:lnSpc>
                <a:spcPts val="5072"/>
              </a:lnSpc>
            </a:pPr>
            <a:r>
              <a:rPr lang="en-US" sz="3623" b="1" spc="724">
                <a:solidFill>
                  <a:srgbClr val="000000"/>
                </a:solidFill>
                <a:latin typeface="Helvetica World Bold"/>
                <a:ea typeface="Helvetica World Bold"/>
                <a:cs typeface="Helvetica World Bold"/>
                <a:sym typeface="Helvetica World Bold"/>
              </a:rPr>
              <a:t> Kowshik</a:t>
            </a:r>
          </a:p>
          <a:p>
            <a:pPr algn="l">
              <a:lnSpc>
                <a:spcPts val="5072"/>
              </a:lnSpc>
              <a:spcBef>
                <a:spcPct val="0"/>
              </a:spcBef>
            </a:pPr>
            <a:r>
              <a:rPr lang="en-US" sz="3623" b="1" spc="724">
                <a:solidFill>
                  <a:srgbClr val="000000"/>
                </a:solidFill>
                <a:latin typeface="Helvetica World Bold"/>
                <a:ea typeface="Helvetica World Bold"/>
                <a:cs typeface="Helvetica World Bold"/>
                <a:sym typeface="Helvetica World Bold"/>
              </a:rPr>
              <a:t>  No:72 </a:t>
            </a:r>
          </a:p>
        </p:txBody>
      </p:sp>
      <p:sp>
        <p:nvSpPr>
          <p:cNvPr id="16" name="AutoShape 16"/>
          <p:cNvSpPr/>
          <p:nvPr/>
        </p:nvSpPr>
        <p:spPr>
          <a:xfrm>
            <a:off x="1263573" y="7077386"/>
            <a:ext cx="4852780" cy="0"/>
          </a:xfrm>
          <a:prstGeom prst="line">
            <a:avLst/>
          </a:prstGeom>
          <a:ln w="76200" cap="rnd">
            <a:solidFill>
              <a:srgbClr val="0000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11506220" y="1661878"/>
            <a:ext cx="6963245" cy="6963245"/>
          </a:xfrm>
          <a:custGeom>
            <a:avLst/>
            <a:gdLst/>
            <a:ahLst/>
            <a:cxnLst/>
            <a:rect l="l" t="t" r="r" b="b"/>
            <a:pathLst>
              <a:path w="6963245" h="6963245">
                <a:moveTo>
                  <a:pt x="0" y="0"/>
                </a:moveTo>
                <a:lnTo>
                  <a:pt x="6963245" y="0"/>
                </a:lnTo>
                <a:lnTo>
                  <a:pt x="6963245" y="6963244"/>
                </a:lnTo>
                <a:lnTo>
                  <a:pt x="0" y="6963244"/>
                </a:lnTo>
                <a:lnTo>
                  <a:pt x="0" y="0"/>
                </a:lnTo>
                <a:close/>
              </a:path>
            </a:pathLst>
          </a:custGeom>
          <a:blipFill>
            <a:blip r:embed="rId5"/>
            <a:stretch>
              <a:fillRect/>
            </a:stretch>
          </a:blipFill>
        </p:spPr>
      </p:sp>
      <p:sp>
        <p:nvSpPr>
          <p:cNvPr id="15" name="TextBox 15"/>
          <p:cNvSpPr txBox="1"/>
          <p:nvPr/>
        </p:nvSpPr>
        <p:spPr>
          <a:xfrm>
            <a:off x="1028700" y="77152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Incisional hernia </a:t>
            </a:r>
          </a:p>
        </p:txBody>
      </p:sp>
      <p:sp>
        <p:nvSpPr>
          <p:cNvPr id="16" name="TextBox 16"/>
          <p:cNvSpPr txBox="1"/>
          <p:nvPr/>
        </p:nvSpPr>
        <p:spPr>
          <a:xfrm>
            <a:off x="1028700" y="3060502"/>
            <a:ext cx="10477520" cy="4800600"/>
          </a:xfrm>
          <a:prstGeom prst="rect">
            <a:avLst/>
          </a:prstGeom>
        </p:spPr>
        <p:txBody>
          <a:bodyPr lIns="0" tIns="0" rIns="0" bIns="0" rtlCol="0" anchor="t">
            <a:spAutoFit/>
          </a:bodyPr>
          <a:lstStyle/>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is herniation through a weak abdominal scar (of previous surgery)</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is common in old age and obese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can be identified as a swelling in the safe region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Eventually features of irreducibility, obstruction, strangulation is seen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is common in lower abdomen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chronic cough, smoking, obstructive uropathy, constipation can precipitate incisional hernia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712360" y="-86661"/>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Management </a:t>
            </a:r>
          </a:p>
        </p:txBody>
      </p:sp>
      <p:sp>
        <p:nvSpPr>
          <p:cNvPr id="15" name="TextBox 15"/>
          <p:cNvSpPr txBox="1"/>
          <p:nvPr/>
        </p:nvSpPr>
        <p:spPr>
          <a:xfrm>
            <a:off x="369658" y="1138257"/>
            <a:ext cx="15222621" cy="7598410"/>
          </a:xfrm>
          <a:prstGeom prst="rect">
            <a:avLst/>
          </a:prstGeom>
        </p:spPr>
        <p:txBody>
          <a:bodyPr lIns="0" tIns="0" rIns="0" bIns="0" rtlCol="0" anchor="t">
            <a:spAutoFit/>
          </a:bodyPr>
          <a:lstStyle/>
          <a:p>
            <a:pPr marL="669291" lvl="1" indent="-334646" algn="l">
              <a:lnSpc>
                <a:spcPts val="4340"/>
              </a:lnSpc>
              <a:buFont typeface="Arial"/>
              <a:buChar char="•"/>
            </a:pPr>
            <a:r>
              <a:rPr lang="en-US" sz="3100" b="1">
                <a:solidFill>
                  <a:srgbClr val="737373"/>
                </a:solidFill>
                <a:latin typeface="Arimo Bold"/>
                <a:ea typeface="Arimo Bold"/>
                <a:cs typeface="Arimo Bold"/>
                <a:sym typeface="Arimo Bold"/>
              </a:rPr>
              <a:t>mesh repair (sublay, underlay, overlay)</a:t>
            </a:r>
          </a:p>
          <a:p>
            <a:pPr marL="669291" lvl="1" indent="-334646" algn="l">
              <a:lnSpc>
                <a:spcPts val="4340"/>
              </a:lnSpc>
              <a:buFont typeface="Arial"/>
              <a:buChar char="•"/>
            </a:pPr>
            <a:r>
              <a:rPr lang="en-US" sz="3100" b="1">
                <a:solidFill>
                  <a:srgbClr val="737373"/>
                </a:solidFill>
                <a:latin typeface="Arimo Bold"/>
                <a:ea typeface="Arimo Bold"/>
                <a:cs typeface="Arimo Bold"/>
                <a:sym typeface="Arimo Bold"/>
              </a:rPr>
              <a:t>Rive’s stoppa’s mesh placement is placing the mesh between posterior recuts sheath and recuts muscle </a:t>
            </a:r>
          </a:p>
          <a:p>
            <a:pPr algn="l">
              <a:lnSpc>
                <a:spcPts val="4340"/>
              </a:lnSpc>
            </a:pPr>
            <a:endParaRPr lang="en-US" sz="3100" b="1">
              <a:solidFill>
                <a:srgbClr val="737373"/>
              </a:solidFill>
              <a:latin typeface="Arimo Bold"/>
              <a:ea typeface="Arimo Bold"/>
              <a:cs typeface="Arimo Bold"/>
              <a:sym typeface="Arimo Bold"/>
            </a:endParaRPr>
          </a:p>
          <a:p>
            <a:pPr marL="669291" lvl="1" indent="-334646" algn="l">
              <a:lnSpc>
                <a:spcPts val="4340"/>
              </a:lnSpc>
              <a:buFont typeface="Arial"/>
              <a:buChar char="•"/>
            </a:pPr>
            <a:r>
              <a:rPr lang="en-US" sz="3100" b="1">
                <a:solidFill>
                  <a:srgbClr val="737373"/>
                </a:solidFill>
                <a:latin typeface="Arimo Bold"/>
                <a:ea typeface="Arimo Bold"/>
                <a:cs typeface="Arimo Bold"/>
                <a:sym typeface="Arimo Bold"/>
              </a:rPr>
              <a:t>Catell’s operation : layer by layer anatomical repair is done using non-absorbable intermittent suturing.sac should be dissected, lighted and excised proir to repair </a:t>
            </a:r>
          </a:p>
          <a:p>
            <a:pPr algn="l">
              <a:lnSpc>
                <a:spcPts val="4340"/>
              </a:lnSpc>
            </a:pPr>
            <a:endParaRPr lang="en-US" sz="3100" b="1">
              <a:solidFill>
                <a:srgbClr val="737373"/>
              </a:solidFill>
              <a:latin typeface="Arimo Bold"/>
              <a:ea typeface="Arimo Bold"/>
              <a:cs typeface="Arimo Bold"/>
              <a:sym typeface="Arimo Bold"/>
            </a:endParaRPr>
          </a:p>
          <a:p>
            <a:pPr marL="669291" lvl="1" indent="-334646" algn="l">
              <a:lnSpc>
                <a:spcPts val="4340"/>
              </a:lnSpc>
              <a:buFont typeface="Arial"/>
              <a:buChar char="•"/>
            </a:pPr>
            <a:r>
              <a:rPr lang="en-US" sz="3100" b="1">
                <a:solidFill>
                  <a:srgbClr val="737373"/>
                </a:solidFill>
                <a:latin typeface="Arimo Bold"/>
                <a:ea typeface="Arimo Bold"/>
                <a:cs typeface="Arimo Bold"/>
                <a:sym typeface="Arimo Bold"/>
              </a:rPr>
              <a:t>keel operation: scar is excised beyond margin ana sac is inverted using continuos/intermittent inverting non absorbable sutures. Done in large defects</a:t>
            </a:r>
          </a:p>
          <a:p>
            <a:pPr algn="l">
              <a:lnSpc>
                <a:spcPts val="4340"/>
              </a:lnSpc>
            </a:pPr>
            <a:endParaRPr lang="en-US" sz="3100" b="1">
              <a:solidFill>
                <a:srgbClr val="737373"/>
              </a:solidFill>
              <a:latin typeface="Arimo Bold"/>
              <a:ea typeface="Arimo Bold"/>
              <a:cs typeface="Arimo Bold"/>
              <a:sym typeface="Arimo Bold"/>
            </a:endParaRPr>
          </a:p>
          <a:p>
            <a:pPr marL="669291" lvl="1" indent="-334646" algn="l">
              <a:lnSpc>
                <a:spcPts val="4340"/>
              </a:lnSpc>
              <a:buFont typeface="Arial"/>
              <a:buChar char="•"/>
            </a:pPr>
            <a:r>
              <a:rPr lang="en-US" sz="3100" b="1">
                <a:solidFill>
                  <a:srgbClr val="737373"/>
                </a:solidFill>
                <a:latin typeface="Arimo Bold"/>
                <a:ea typeface="Arimo Bold"/>
                <a:cs typeface="Arimo Bold"/>
                <a:sym typeface="Arimo Bold"/>
              </a:rPr>
              <a:t>Nuttal’s operation: recti attachments are detached and crossed and fixed to opposite pubic bones to create firm support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446170" y="3046384"/>
            <a:ext cx="8315584" cy="3825169"/>
          </a:xfrm>
          <a:custGeom>
            <a:avLst/>
            <a:gdLst/>
            <a:ahLst/>
            <a:cxnLst/>
            <a:rect l="l" t="t" r="r" b="b"/>
            <a:pathLst>
              <a:path w="8315584" h="3825169">
                <a:moveTo>
                  <a:pt x="0" y="0"/>
                </a:moveTo>
                <a:lnTo>
                  <a:pt x="8315584" y="0"/>
                </a:lnTo>
                <a:lnTo>
                  <a:pt x="8315584" y="3825169"/>
                </a:lnTo>
                <a:lnTo>
                  <a:pt x="0" y="3825169"/>
                </a:lnTo>
                <a:lnTo>
                  <a:pt x="0" y="0"/>
                </a:lnTo>
                <a:close/>
              </a:path>
            </a:pathLst>
          </a:custGeom>
          <a:blipFill>
            <a:blip r:embed="rId2"/>
            <a:stretch>
              <a:fillRect/>
            </a:stretch>
          </a:blipFill>
        </p:spPr>
      </p:sp>
      <p:sp>
        <p:nvSpPr>
          <p:cNvPr id="3" name="Freeform 3"/>
          <p:cNvSpPr/>
          <p:nvPr/>
        </p:nvSpPr>
        <p:spPr>
          <a:xfrm>
            <a:off x="1292317" y="372045"/>
            <a:ext cx="6167105" cy="9542909"/>
          </a:xfrm>
          <a:custGeom>
            <a:avLst/>
            <a:gdLst/>
            <a:ahLst/>
            <a:cxnLst/>
            <a:rect l="l" t="t" r="r" b="b"/>
            <a:pathLst>
              <a:path w="6167105" h="9542909">
                <a:moveTo>
                  <a:pt x="0" y="0"/>
                </a:moveTo>
                <a:lnTo>
                  <a:pt x="6167105" y="0"/>
                </a:lnTo>
                <a:lnTo>
                  <a:pt x="6167105" y="9542910"/>
                </a:lnTo>
                <a:lnTo>
                  <a:pt x="0" y="9542910"/>
                </a:lnTo>
                <a:lnTo>
                  <a:pt x="0" y="0"/>
                </a:lnTo>
                <a:close/>
              </a:path>
            </a:pathLst>
          </a:custGeom>
          <a:blipFill>
            <a:blip r:embed="rId3"/>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77152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Umbilical hernia </a:t>
            </a:r>
          </a:p>
        </p:txBody>
      </p:sp>
      <p:sp>
        <p:nvSpPr>
          <p:cNvPr id="15" name="TextBox 15"/>
          <p:cNvSpPr txBox="1"/>
          <p:nvPr/>
        </p:nvSpPr>
        <p:spPr>
          <a:xfrm>
            <a:off x="1028700" y="2432855"/>
            <a:ext cx="11994791" cy="5867400"/>
          </a:xfrm>
          <a:prstGeom prst="rect">
            <a:avLst/>
          </a:prstGeom>
        </p:spPr>
        <p:txBody>
          <a:bodyPr lIns="0" tIns="0" rIns="0" bIns="0" rtlCol="0" anchor="t">
            <a:spAutoFit/>
          </a:bodyPr>
          <a:lstStyle/>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Intestines protrude through the abdominal muscles at umbilicus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is located at the level of L4 and L5 vertebral disc</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umbilical ring is a complex structure. It is related to linea Alba, falciform ligament, obliterated urachus and umbilical fascia (Richet’s fascia)</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The skin is supplied by T10 spinal cord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can be congenital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males are more effected </a:t>
            </a:r>
          </a:p>
          <a:p>
            <a:pPr marL="647702" lvl="1" indent="-323851" algn="l">
              <a:lnSpc>
                <a:spcPts val="4200"/>
              </a:lnSpc>
              <a:buFont typeface="Arial"/>
              <a:buChar char="•"/>
            </a:pPr>
            <a:r>
              <a:rPr lang="en-US" sz="3000" b="1">
                <a:solidFill>
                  <a:srgbClr val="737373"/>
                </a:solidFill>
                <a:latin typeface="Arimo Bold"/>
                <a:ea typeface="Arimo Bold"/>
                <a:cs typeface="Arimo Bold"/>
                <a:sym typeface="Arimo Bold"/>
              </a:rPr>
              <a:t>It is common in Down’s syndrome, Beckwith-Weidman syndrome, ascites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58327" y="1850648"/>
            <a:ext cx="9924951" cy="6616634"/>
          </a:xfrm>
          <a:custGeom>
            <a:avLst/>
            <a:gdLst/>
            <a:ahLst/>
            <a:cxnLst/>
            <a:rect l="l" t="t" r="r" b="b"/>
            <a:pathLst>
              <a:path w="9924951" h="6616634">
                <a:moveTo>
                  <a:pt x="0" y="0"/>
                </a:moveTo>
                <a:lnTo>
                  <a:pt x="9924951" y="0"/>
                </a:lnTo>
                <a:lnTo>
                  <a:pt x="9924951" y="6616634"/>
                </a:lnTo>
                <a:lnTo>
                  <a:pt x="0" y="6616634"/>
                </a:lnTo>
                <a:lnTo>
                  <a:pt x="0" y="0"/>
                </a:lnTo>
                <a:close/>
              </a:path>
            </a:pathLst>
          </a:custGeom>
          <a:blipFill>
            <a:blip r:embed="rId2"/>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77152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Treatment </a:t>
            </a:r>
          </a:p>
        </p:txBody>
      </p:sp>
      <p:sp>
        <p:nvSpPr>
          <p:cNvPr id="15" name="TextBox 15"/>
          <p:cNvSpPr txBox="1"/>
          <p:nvPr/>
        </p:nvSpPr>
        <p:spPr>
          <a:xfrm>
            <a:off x="802695" y="2414387"/>
            <a:ext cx="12925428" cy="5401077"/>
          </a:xfrm>
          <a:prstGeom prst="rect">
            <a:avLst/>
          </a:prstGeom>
        </p:spPr>
        <p:txBody>
          <a:bodyPr lIns="0" tIns="0" rIns="0" bIns="0" rtlCol="0" anchor="t">
            <a:spAutoFit/>
          </a:bodyPr>
          <a:lstStyle/>
          <a:p>
            <a:pPr marL="683060" lvl="1" indent="-341530" algn="l">
              <a:lnSpc>
                <a:spcPts val="4429"/>
              </a:lnSpc>
              <a:buFont typeface="Arial"/>
              <a:buChar char="•"/>
            </a:pPr>
            <a:r>
              <a:rPr lang="en-US" sz="3163" b="1">
                <a:solidFill>
                  <a:srgbClr val="737373"/>
                </a:solidFill>
                <a:latin typeface="Helvetica World Bold"/>
                <a:ea typeface="Helvetica World Bold"/>
                <a:cs typeface="Helvetica World Bold"/>
                <a:sym typeface="Helvetica World Bold"/>
              </a:rPr>
              <a:t>Initially conservative , in 93-95% of cases it disappears spontaneously in few months after birth </a:t>
            </a:r>
          </a:p>
          <a:p>
            <a:pPr marL="683060" lvl="1" indent="-341530" algn="l">
              <a:lnSpc>
                <a:spcPts val="4429"/>
              </a:lnSpc>
              <a:buFont typeface="Arial"/>
              <a:buChar char="•"/>
            </a:pPr>
            <a:r>
              <a:rPr lang="en-US" sz="3163" b="1">
                <a:solidFill>
                  <a:srgbClr val="737373"/>
                </a:solidFill>
                <a:latin typeface="Helvetica World Bold"/>
                <a:ea typeface="Helvetica World Bold"/>
                <a:cs typeface="Helvetica World Bold"/>
                <a:sym typeface="Helvetica World Bold"/>
              </a:rPr>
              <a:t>mayo’s operation : Here the horizontally opened recuts sheath is approximated as double breasting </a:t>
            </a:r>
          </a:p>
          <a:p>
            <a:pPr marL="683060" lvl="1" indent="-341530" algn="l">
              <a:lnSpc>
                <a:spcPts val="4429"/>
              </a:lnSpc>
              <a:buFont typeface="Arial"/>
              <a:buChar char="•"/>
            </a:pPr>
            <a:r>
              <a:rPr lang="en-US" sz="3163" b="1">
                <a:solidFill>
                  <a:srgbClr val="737373"/>
                </a:solidFill>
                <a:latin typeface="Helvetica World Bold"/>
                <a:ea typeface="Helvetica World Bold"/>
                <a:cs typeface="Helvetica World Bold"/>
                <a:sym typeface="Helvetica World Bold"/>
              </a:rPr>
              <a:t>umbilectomy: excision of umbilical cicatrix which is the removal of thin skin over the large umbilical hernia </a:t>
            </a:r>
          </a:p>
          <a:p>
            <a:pPr marL="683060" lvl="1" indent="-341530" algn="l">
              <a:lnSpc>
                <a:spcPts val="4429"/>
              </a:lnSpc>
              <a:buFont typeface="Arial"/>
              <a:buChar char="•"/>
            </a:pPr>
            <a:r>
              <a:rPr lang="en-US" sz="3163" b="1">
                <a:solidFill>
                  <a:srgbClr val="737373"/>
                </a:solidFill>
                <a:latin typeface="Helvetica World Bold"/>
                <a:ea typeface="Helvetica World Bold"/>
                <a:cs typeface="Helvetica World Bold"/>
                <a:sym typeface="Helvetica World Bold"/>
              </a:rPr>
              <a:t>sublay mesh repair: The infra umbilical incision should extend laterally on each side and the sac is excised after excision use mesh in retro recuts position and recuts sheath closed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605583" y="1789322"/>
            <a:ext cx="11289223" cy="10911205"/>
          </a:xfrm>
          <a:prstGeom prst="rect">
            <a:avLst/>
          </a:prstGeom>
        </p:spPr>
        <p:txBody>
          <a:bodyPr lIns="0" tIns="0" rIns="0" bIns="0" rtlCol="0" anchor="t">
            <a:spAutoFit/>
          </a:bodyPr>
          <a:lstStyle/>
          <a:p>
            <a:pPr marL="647702" lvl="1" indent="-323851" algn="just">
              <a:lnSpc>
                <a:spcPts val="4200"/>
              </a:lnSpc>
              <a:buFont typeface="Arial"/>
              <a:buChar char="•"/>
            </a:pPr>
            <a:r>
              <a:rPr lang="en-US" sz="3000" b="1">
                <a:solidFill>
                  <a:srgbClr val="737373"/>
                </a:solidFill>
                <a:latin typeface="Helvetica World Bold"/>
                <a:ea typeface="Helvetica World Bold"/>
                <a:cs typeface="Helvetica World Bold"/>
                <a:sym typeface="Helvetica World Bold"/>
              </a:rPr>
              <a:t>It occurs through a defect in the deccusation on of the fibres of linea Alba, anywhere between diploid process to umbilicus </a:t>
            </a:r>
          </a:p>
          <a:p>
            <a:pPr marL="647702" lvl="1" indent="-323851" algn="just">
              <a:lnSpc>
                <a:spcPts val="4200"/>
              </a:lnSpc>
              <a:buFont typeface="Arial"/>
              <a:buChar char="•"/>
            </a:pPr>
            <a:r>
              <a:rPr lang="en-US" sz="3000" b="1">
                <a:solidFill>
                  <a:srgbClr val="737373"/>
                </a:solidFill>
                <a:latin typeface="Helvetica World Bold"/>
                <a:ea typeface="Helvetica World Bold"/>
                <a:cs typeface="Helvetica World Bold"/>
                <a:sym typeface="Helvetica World Bold"/>
              </a:rPr>
              <a:t>It is a sac-less hernia. later sac drags peritoneum and becomes true epi-gastric hernia  </a:t>
            </a:r>
          </a:p>
          <a:p>
            <a:pPr marL="647702" lvl="1" indent="-323851" algn="just">
              <a:lnSpc>
                <a:spcPts val="4200"/>
              </a:lnSpc>
              <a:buFont typeface="Arial"/>
              <a:buChar char="•"/>
            </a:pPr>
            <a:r>
              <a:rPr lang="en-US" sz="3000" b="1">
                <a:solidFill>
                  <a:srgbClr val="737373"/>
                </a:solidFill>
                <a:latin typeface="Helvetica World Bold"/>
                <a:ea typeface="Helvetica World Bold"/>
                <a:cs typeface="Helvetica World Bold"/>
                <a:sym typeface="Helvetica World Bold"/>
              </a:rPr>
              <a:t>20% of these are multiple - Swiss cheese like</a:t>
            </a:r>
          </a:p>
          <a:p>
            <a:pPr algn="just">
              <a:lnSpc>
                <a:spcPts val="4200"/>
              </a:lnSpc>
            </a:pPr>
            <a:endParaRPr lang="en-US" sz="3000" b="1">
              <a:solidFill>
                <a:srgbClr val="737373"/>
              </a:solidFill>
              <a:latin typeface="Helvetica World Bold"/>
              <a:ea typeface="Helvetica World Bold"/>
              <a:cs typeface="Helvetica World Bold"/>
              <a:sym typeface="Helvetica World Bold"/>
            </a:endParaRPr>
          </a:p>
          <a:p>
            <a:pPr algn="just">
              <a:lnSpc>
                <a:spcPts val="5879"/>
              </a:lnSpc>
            </a:pPr>
            <a:r>
              <a:rPr lang="en-US" sz="4199" b="1">
                <a:solidFill>
                  <a:srgbClr val="737373"/>
                </a:solidFill>
                <a:latin typeface="Helvetica World Bold"/>
                <a:ea typeface="Helvetica World Bold"/>
                <a:cs typeface="Helvetica World Bold"/>
                <a:sym typeface="Helvetica World Bold"/>
              </a:rPr>
              <a:t>TREATMENT: </a:t>
            </a:r>
          </a:p>
          <a:p>
            <a:pPr marL="690881" lvl="1" indent="-345440" algn="just">
              <a:lnSpc>
                <a:spcPts val="4480"/>
              </a:lnSpc>
              <a:buFont typeface="Arial"/>
              <a:buChar char="•"/>
            </a:pPr>
            <a:r>
              <a:rPr lang="en-US" sz="3200" b="1">
                <a:solidFill>
                  <a:srgbClr val="737373"/>
                </a:solidFill>
                <a:latin typeface="Helvetica World Bold"/>
                <a:ea typeface="Helvetica World Bold"/>
                <a:cs typeface="Helvetica World Bold"/>
                <a:sym typeface="Helvetica World Bold"/>
              </a:rPr>
              <a:t>vertical incision given, defect is closed with non-absorbable interrupted sutures</a:t>
            </a:r>
          </a:p>
          <a:p>
            <a:pPr marL="690881" lvl="1" indent="-345440" algn="just">
              <a:lnSpc>
                <a:spcPts val="4480"/>
              </a:lnSpc>
              <a:buFont typeface="Arial"/>
              <a:buChar char="•"/>
            </a:pPr>
            <a:r>
              <a:rPr lang="en-US" sz="3200" b="1">
                <a:solidFill>
                  <a:srgbClr val="737373"/>
                </a:solidFill>
                <a:latin typeface="Helvetica World Bold"/>
                <a:ea typeface="Helvetica World Bold"/>
                <a:cs typeface="Helvetica World Bold"/>
                <a:sym typeface="Helvetica World Bold"/>
              </a:rPr>
              <a:t> complete reconstruction of linea Alba is needed </a:t>
            </a:r>
          </a:p>
          <a:p>
            <a:pPr algn="just">
              <a:lnSpc>
                <a:spcPts val="4759"/>
              </a:lnSpc>
            </a:pPr>
            <a:endParaRPr lang="en-US" sz="3200" b="1">
              <a:solidFill>
                <a:srgbClr val="737373"/>
              </a:solidFill>
              <a:latin typeface="Helvetica World Bold"/>
              <a:ea typeface="Helvetica World Bold"/>
              <a:cs typeface="Helvetica World Bold"/>
              <a:sym typeface="Helvetica World Bold"/>
            </a:endParaRPr>
          </a:p>
          <a:p>
            <a:pPr algn="just">
              <a:lnSpc>
                <a:spcPts val="5319"/>
              </a:lnSpc>
            </a:pPr>
            <a:endParaRPr lang="en-US" sz="3200" b="1">
              <a:solidFill>
                <a:srgbClr val="737373"/>
              </a:solidFill>
              <a:latin typeface="Helvetica World Bold"/>
              <a:ea typeface="Helvetica World Bold"/>
              <a:cs typeface="Helvetica World Bold"/>
              <a:sym typeface="Helvetica World Bold"/>
            </a:endParaRPr>
          </a:p>
          <a:p>
            <a:pPr algn="just">
              <a:lnSpc>
                <a:spcPts val="4200"/>
              </a:lnSpc>
            </a:pPr>
            <a:endParaRPr lang="en-US" sz="3200" b="1">
              <a:solidFill>
                <a:srgbClr val="737373"/>
              </a:solidFill>
              <a:latin typeface="Helvetica World Bold"/>
              <a:ea typeface="Helvetica World Bold"/>
              <a:cs typeface="Helvetica World Bold"/>
              <a:sym typeface="Helvetica World Bold"/>
            </a:endParaRPr>
          </a:p>
          <a:p>
            <a:pPr algn="just">
              <a:lnSpc>
                <a:spcPts val="6019"/>
              </a:lnSpc>
            </a:pPr>
            <a:endParaRPr lang="en-US" sz="3200" b="1">
              <a:solidFill>
                <a:srgbClr val="737373"/>
              </a:solidFill>
              <a:latin typeface="Helvetica World Bold"/>
              <a:ea typeface="Helvetica World Bold"/>
              <a:cs typeface="Helvetica World Bold"/>
              <a:sym typeface="Helvetica World Bold"/>
            </a:endParaRPr>
          </a:p>
          <a:p>
            <a:pPr algn="just">
              <a:lnSpc>
                <a:spcPts val="4200"/>
              </a:lnSpc>
            </a:pPr>
            <a:endParaRPr lang="en-US" sz="3200" b="1">
              <a:solidFill>
                <a:srgbClr val="737373"/>
              </a:solidFill>
              <a:latin typeface="Helvetica World Bold"/>
              <a:ea typeface="Helvetica World Bold"/>
              <a:cs typeface="Helvetica World Bold"/>
              <a:sym typeface="Helvetica World Bold"/>
            </a:endParaRPr>
          </a:p>
          <a:p>
            <a:pPr algn="just">
              <a:lnSpc>
                <a:spcPts val="4200"/>
              </a:lnSpc>
            </a:pPr>
            <a:endParaRPr lang="en-US" sz="3200" b="1">
              <a:solidFill>
                <a:srgbClr val="737373"/>
              </a:solidFill>
              <a:latin typeface="Helvetica World Bold"/>
              <a:ea typeface="Helvetica World Bold"/>
              <a:cs typeface="Helvetica World Bold"/>
              <a:sym typeface="Helvetica World Bold"/>
            </a:endParaRPr>
          </a:p>
          <a:p>
            <a:pPr algn="just">
              <a:lnSpc>
                <a:spcPts val="5739"/>
              </a:lnSpc>
            </a:pPr>
            <a:endParaRPr lang="en-US" sz="3200" b="1">
              <a:solidFill>
                <a:srgbClr val="737373"/>
              </a:solidFill>
              <a:latin typeface="Helvetica World Bold"/>
              <a:ea typeface="Helvetica World Bold"/>
              <a:cs typeface="Helvetica World Bold"/>
              <a:sym typeface="Helvetica World Bold"/>
            </a:endParaRPr>
          </a:p>
        </p:txBody>
      </p:sp>
      <p:sp>
        <p:nvSpPr>
          <p:cNvPr id="15" name="TextBox 15"/>
          <p:cNvSpPr txBox="1"/>
          <p:nvPr/>
        </p:nvSpPr>
        <p:spPr>
          <a:xfrm>
            <a:off x="1028700" y="275498"/>
            <a:ext cx="7475837" cy="1244081"/>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Epi gastric hernia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57887"/>
            <a:ext cx="6825694" cy="5771226"/>
          </a:xfrm>
          <a:custGeom>
            <a:avLst/>
            <a:gdLst/>
            <a:ahLst/>
            <a:cxnLst/>
            <a:rect l="l" t="t" r="r" b="b"/>
            <a:pathLst>
              <a:path w="6825694" h="5771226">
                <a:moveTo>
                  <a:pt x="0" y="0"/>
                </a:moveTo>
                <a:lnTo>
                  <a:pt x="6825694" y="0"/>
                </a:lnTo>
                <a:lnTo>
                  <a:pt x="6825694" y="5771226"/>
                </a:lnTo>
                <a:lnTo>
                  <a:pt x="0" y="5771226"/>
                </a:lnTo>
                <a:lnTo>
                  <a:pt x="0" y="0"/>
                </a:lnTo>
                <a:close/>
              </a:path>
            </a:pathLst>
          </a:custGeom>
          <a:blipFill>
            <a:blip r:embed="rId2"/>
            <a:stretch>
              <a:fillRect/>
            </a:stretch>
          </a:blipFill>
        </p:spPr>
      </p:sp>
      <p:sp>
        <p:nvSpPr>
          <p:cNvPr id="3" name="Freeform 3"/>
          <p:cNvSpPr/>
          <p:nvPr/>
        </p:nvSpPr>
        <p:spPr>
          <a:xfrm>
            <a:off x="6643026" y="1965021"/>
            <a:ext cx="11301259" cy="6356958"/>
          </a:xfrm>
          <a:custGeom>
            <a:avLst/>
            <a:gdLst/>
            <a:ahLst/>
            <a:cxnLst/>
            <a:rect l="l" t="t" r="r" b="b"/>
            <a:pathLst>
              <a:path w="11301259" h="6356958">
                <a:moveTo>
                  <a:pt x="0" y="0"/>
                </a:moveTo>
                <a:lnTo>
                  <a:pt x="11301259" y="0"/>
                </a:lnTo>
                <a:lnTo>
                  <a:pt x="11301259" y="6356958"/>
                </a:lnTo>
                <a:lnTo>
                  <a:pt x="0" y="6356958"/>
                </a:lnTo>
                <a:lnTo>
                  <a:pt x="0" y="0"/>
                </a:lnTo>
                <a:close/>
              </a:path>
            </a:pathLst>
          </a:custGeom>
          <a:blipFill>
            <a:blip r:embed="rId3"/>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512758" y="2268707"/>
            <a:ext cx="12510733" cy="6186170"/>
          </a:xfrm>
          <a:prstGeom prst="rect">
            <a:avLst/>
          </a:prstGeom>
        </p:spPr>
        <p:txBody>
          <a:bodyPr lIns="0" tIns="0" rIns="0" bIns="0" rtlCol="0" anchor="t">
            <a:spAutoFit/>
          </a:bodyPr>
          <a:lstStyle/>
          <a:p>
            <a:pPr marL="690881" lvl="1" indent="-345440" algn="l">
              <a:lnSpc>
                <a:spcPts val="4480"/>
              </a:lnSpc>
              <a:buFont typeface="Arial"/>
              <a:buChar char="•"/>
            </a:pPr>
            <a:r>
              <a:rPr lang="en-US" sz="3200" b="1">
                <a:solidFill>
                  <a:srgbClr val="737373"/>
                </a:solidFill>
                <a:latin typeface="Arimo Bold"/>
                <a:ea typeface="Arimo Bold"/>
                <a:cs typeface="Arimo Bold"/>
                <a:sym typeface="Arimo Bold"/>
              </a:rPr>
              <a:t>It is type of intra-parietal hernia o curing at the level of actuate line through spigelian point. </a:t>
            </a:r>
          </a:p>
          <a:p>
            <a:pPr marL="690881" lvl="1" indent="-345440" algn="l">
              <a:lnSpc>
                <a:spcPts val="4480"/>
              </a:lnSpc>
              <a:buFont typeface="Arial"/>
              <a:buChar char="•"/>
            </a:pPr>
            <a:r>
              <a:rPr lang="en-US" sz="3200" b="1">
                <a:solidFill>
                  <a:srgbClr val="737373"/>
                </a:solidFill>
                <a:latin typeface="Arimo Bold"/>
                <a:ea typeface="Arimo Bold"/>
                <a:cs typeface="Arimo Bold"/>
                <a:sym typeface="Arimo Bold"/>
              </a:rPr>
              <a:t>hernial sac lies either deep to the internal oblique or between external and internal oblique muscles </a:t>
            </a:r>
          </a:p>
          <a:p>
            <a:pPr marL="690881" lvl="1" indent="-345440" algn="l">
              <a:lnSpc>
                <a:spcPts val="4480"/>
              </a:lnSpc>
              <a:buFont typeface="Arial"/>
              <a:buChar char="•"/>
            </a:pPr>
            <a:r>
              <a:rPr lang="en-US" sz="3200" b="1">
                <a:solidFill>
                  <a:srgbClr val="737373"/>
                </a:solidFill>
                <a:latin typeface="Arimo Bold"/>
                <a:ea typeface="Arimo Bold"/>
                <a:cs typeface="Arimo Bold"/>
                <a:sym typeface="Arimo Bold"/>
              </a:rPr>
              <a:t>It is lateral ventral hernia at any point on spigelian line </a:t>
            </a:r>
          </a:p>
          <a:p>
            <a:pPr marL="690881" lvl="1" indent="-345440" algn="l">
              <a:lnSpc>
                <a:spcPts val="4480"/>
              </a:lnSpc>
              <a:buFont typeface="Arial"/>
              <a:buChar char="•"/>
            </a:pPr>
            <a:r>
              <a:rPr lang="en-US" sz="3200" b="1">
                <a:solidFill>
                  <a:srgbClr val="737373"/>
                </a:solidFill>
                <a:latin typeface="Arimo Bold"/>
                <a:ea typeface="Arimo Bold"/>
                <a:cs typeface="Arimo Bold"/>
                <a:sym typeface="Arimo Bold"/>
              </a:rPr>
              <a:t>Semi-lunar line of spigel is a line from pubic tubercle to tip of 9th costal cartilage </a:t>
            </a:r>
          </a:p>
          <a:p>
            <a:pPr algn="l">
              <a:lnSpc>
                <a:spcPts val="4480"/>
              </a:lnSpc>
            </a:pPr>
            <a:endParaRPr lang="en-US" sz="3200" b="1">
              <a:solidFill>
                <a:srgbClr val="737373"/>
              </a:solidFill>
              <a:latin typeface="Arimo Bold"/>
              <a:ea typeface="Arimo Bold"/>
              <a:cs typeface="Arimo Bold"/>
              <a:sym typeface="Arimo Bold"/>
            </a:endParaRPr>
          </a:p>
          <a:p>
            <a:pPr marL="690881" lvl="1" indent="-345440" algn="just">
              <a:lnSpc>
                <a:spcPts val="4480"/>
              </a:lnSpc>
              <a:buFont typeface="Arial"/>
              <a:buChar char="•"/>
            </a:pPr>
            <a:r>
              <a:rPr lang="en-US" sz="3200" b="1">
                <a:solidFill>
                  <a:srgbClr val="737373"/>
                </a:solidFill>
                <a:latin typeface="Arimo Bold"/>
                <a:ea typeface="Arimo Bold"/>
                <a:cs typeface="Arimo Bold"/>
                <a:sym typeface="Arimo Bold"/>
              </a:rPr>
              <a:t>It is treated through a lengthy transverse incision herniotomy and later closure of defect layer by later by using intermittent sutures</a:t>
            </a:r>
          </a:p>
        </p:txBody>
      </p:sp>
      <p:sp>
        <p:nvSpPr>
          <p:cNvPr id="15" name="TextBox 15"/>
          <p:cNvSpPr txBox="1"/>
          <p:nvPr/>
        </p:nvSpPr>
        <p:spPr>
          <a:xfrm>
            <a:off x="1028700" y="275498"/>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Spigelian hernia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25054" y="3016266"/>
            <a:ext cx="12195833" cy="4719627"/>
          </a:xfrm>
          <a:prstGeom prst="rect">
            <a:avLst/>
          </a:prstGeom>
        </p:spPr>
        <p:txBody>
          <a:bodyPr lIns="0" tIns="0" rIns="0" bIns="0" rtlCol="0" anchor="t">
            <a:spAutoFit/>
          </a:bodyPr>
          <a:lstStyle/>
          <a:p>
            <a:pPr marL="683296" lvl="1" indent="-341648" algn="l">
              <a:lnSpc>
                <a:spcPts val="4430"/>
              </a:lnSpc>
              <a:buFont typeface="Arial"/>
              <a:buChar char="•"/>
            </a:pPr>
            <a:r>
              <a:rPr lang="en-US" sz="3164" b="1">
                <a:solidFill>
                  <a:srgbClr val="737373"/>
                </a:solidFill>
                <a:latin typeface="Helvetica World Bold"/>
                <a:ea typeface="Helvetica World Bold"/>
                <a:cs typeface="Helvetica World Bold"/>
                <a:sym typeface="Helvetica World Bold"/>
              </a:rPr>
              <a:t>It is a hernia in which the sac contains only a portion of the circumference of intestine(small bowel) </a:t>
            </a:r>
          </a:p>
          <a:p>
            <a:pPr marL="683296" lvl="1" indent="-341648" algn="l">
              <a:lnSpc>
                <a:spcPts val="4430"/>
              </a:lnSpc>
              <a:buFont typeface="Arial"/>
              <a:buChar char="•"/>
            </a:pPr>
            <a:r>
              <a:rPr lang="en-US" sz="3164" b="1">
                <a:solidFill>
                  <a:srgbClr val="737373"/>
                </a:solidFill>
                <a:latin typeface="Helvetica World Bold"/>
                <a:ea typeface="Helvetica World Bold"/>
                <a:cs typeface="Helvetica World Bold"/>
                <a:sym typeface="Helvetica World Bold"/>
              </a:rPr>
              <a:t>It is usually seen in femoral hernia </a:t>
            </a:r>
          </a:p>
          <a:p>
            <a:pPr marL="683296" lvl="1" indent="-341648" algn="l">
              <a:lnSpc>
                <a:spcPts val="4430"/>
              </a:lnSpc>
              <a:buFont typeface="Arial"/>
              <a:buChar char="•"/>
            </a:pPr>
            <a:r>
              <a:rPr lang="en-US" sz="3164" b="1">
                <a:solidFill>
                  <a:srgbClr val="737373"/>
                </a:solidFill>
                <a:latin typeface="Helvetica World Bold"/>
                <a:ea typeface="Helvetica World Bold"/>
                <a:cs typeface="Helvetica World Bold"/>
                <a:sym typeface="Helvetica World Bold"/>
              </a:rPr>
              <a:t>There are no features of intestinal obstruction. </a:t>
            </a:r>
          </a:p>
          <a:p>
            <a:pPr algn="l">
              <a:lnSpc>
                <a:spcPts val="4430"/>
              </a:lnSpc>
            </a:pPr>
            <a:endParaRPr lang="en-US" sz="3164" b="1">
              <a:solidFill>
                <a:srgbClr val="737373"/>
              </a:solidFill>
              <a:latin typeface="Helvetica World Bold"/>
              <a:ea typeface="Helvetica World Bold"/>
              <a:cs typeface="Helvetica World Bold"/>
              <a:sym typeface="Helvetica World Bold"/>
            </a:endParaRPr>
          </a:p>
          <a:p>
            <a:pPr algn="l">
              <a:lnSpc>
                <a:spcPts val="4430"/>
              </a:lnSpc>
            </a:pPr>
            <a:endParaRPr lang="en-US" sz="3164" b="1">
              <a:solidFill>
                <a:srgbClr val="737373"/>
              </a:solidFill>
              <a:latin typeface="Helvetica World Bold"/>
              <a:ea typeface="Helvetica World Bold"/>
              <a:cs typeface="Helvetica World Bold"/>
              <a:sym typeface="Helvetica World Bold"/>
            </a:endParaRPr>
          </a:p>
          <a:p>
            <a:pPr marL="683296" lvl="1" indent="-341648" algn="l">
              <a:lnSpc>
                <a:spcPts val="4430"/>
              </a:lnSpc>
              <a:buFont typeface="Arial"/>
              <a:buChar char="•"/>
            </a:pPr>
            <a:r>
              <a:rPr lang="en-US" sz="3164" b="1">
                <a:solidFill>
                  <a:srgbClr val="737373"/>
                </a:solidFill>
                <a:latin typeface="Helvetica World Bold"/>
                <a:ea typeface="Helvetica World Bold"/>
                <a:cs typeface="Helvetica World Bold"/>
                <a:sym typeface="Helvetica World Bold"/>
              </a:rPr>
              <a:t>It is treated by resection and anastomosis </a:t>
            </a:r>
          </a:p>
          <a:p>
            <a:pPr marL="683296" lvl="1" indent="-341648" algn="l">
              <a:lnSpc>
                <a:spcPts val="4430"/>
              </a:lnSpc>
              <a:buFont typeface="Arial"/>
              <a:buChar char="•"/>
            </a:pPr>
            <a:r>
              <a:rPr lang="en-US" sz="3164" b="1">
                <a:solidFill>
                  <a:srgbClr val="737373"/>
                </a:solidFill>
                <a:latin typeface="Helvetica World Bold"/>
                <a:ea typeface="Helvetica World Bold"/>
                <a:cs typeface="Helvetica World Bold"/>
                <a:sym typeface="Helvetica World Bold"/>
              </a:rPr>
              <a:t>and mortality increases with delay in surgical intervention </a:t>
            </a:r>
          </a:p>
        </p:txBody>
      </p:sp>
      <p:sp>
        <p:nvSpPr>
          <p:cNvPr id="15" name="Freeform 15"/>
          <p:cNvSpPr/>
          <p:nvPr/>
        </p:nvSpPr>
        <p:spPr>
          <a:xfrm>
            <a:off x="12293088" y="3772929"/>
            <a:ext cx="5492307" cy="3254004"/>
          </a:xfrm>
          <a:custGeom>
            <a:avLst/>
            <a:gdLst/>
            <a:ahLst/>
            <a:cxnLst/>
            <a:rect l="l" t="t" r="r" b="b"/>
            <a:pathLst>
              <a:path w="5492307" h="3254004">
                <a:moveTo>
                  <a:pt x="0" y="0"/>
                </a:moveTo>
                <a:lnTo>
                  <a:pt x="5492307" y="0"/>
                </a:lnTo>
                <a:lnTo>
                  <a:pt x="5492307" y="3254004"/>
                </a:lnTo>
                <a:lnTo>
                  <a:pt x="0" y="3254004"/>
                </a:lnTo>
                <a:lnTo>
                  <a:pt x="0" y="0"/>
                </a:lnTo>
                <a:close/>
              </a:path>
            </a:pathLst>
          </a:custGeom>
          <a:blipFill>
            <a:blip r:embed="rId5"/>
            <a:stretch>
              <a:fillRect/>
            </a:stretch>
          </a:blipFill>
        </p:spPr>
      </p:sp>
      <p:sp>
        <p:nvSpPr>
          <p:cNvPr id="16" name="TextBox 16"/>
          <p:cNvSpPr txBox="1"/>
          <p:nvPr/>
        </p:nvSpPr>
        <p:spPr>
          <a:xfrm>
            <a:off x="1028700" y="77152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Richter’s hernia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978105"/>
            <a:ext cx="6979992" cy="1396037"/>
          </a:xfrm>
          <a:prstGeom prst="rect">
            <a:avLst/>
          </a:prstGeom>
        </p:spPr>
        <p:txBody>
          <a:bodyPr lIns="0" tIns="0" rIns="0" bIns="0" rtlCol="0" anchor="t">
            <a:spAutoFit/>
          </a:bodyPr>
          <a:lstStyle/>
          <a:p>
            <a:pPr algn="l">
              <a:lnSpc>
                <a:spcPts val="10216"/>
              </a:lnSpc>
              <a:spcBef>
                <a:spcPct val="0"/>
              </a:spcBef>
            </a:pPr>
            <a:r>
              <a:rPr lang="en-US" sz="7297">
                <a:solidFill>
                  <a:srgbClr val="000000"/>
                </a:solidFill>
                <a:latin typeface="Accordion Black"/>
                <a:ea typeface="Accordion Black"/>
                <a:cs typeface="Accordion Black"/>
                <a:sym typeface="Accordion Black"/>
              </a:rPr>
              <a:t>Contents </a:t>
            </a:r>
          </a:p>
        </p:txBody>
      </p:sp>
      <p:sp>
        <p:nvSpPr>
          <p:cNvPr id="15" name="TextBox 15"/>
          <p:cNvSpPr txBox="1"/>
          <p:nvPr/>
        </p:nvSpPr>
        <p:spPr>
          <a:xfrm>
            <a:off x="1028700" y="3583816"/>
            <a:ext cx="14001181" cy="3927586"/>
          </a:xfrm>
          <a:prstGeom prst="rect">
            <a:avLst/>
          </a:prstGeom>
        </p:spPr>
        <p:txBody>
          <a:bodyPr lIns="0" tIns="0" rIns="0" bIns="0" rtlCol="0" anchor="t">
            <a:spAutoFit/>
          </a:bodyPr>
          <a:lstStyle/>
          <a:p>
            <a:pPr algn="l">
              <a:lnSpc>
                <a:spcPts val="5042"/>
              </a:lnSpc>
            </a:pPr>
            <a:r>
              <a:rPr lang="en-US" sz="3601" b="1">
                <a:solidFill>
                  <a:srgbClr val="737373"/>
                </a:solidFill>
                <a:latin typeface="Helvetica World Bold"/>
                <a:ea typeface="Helvetica World Bold"/>
                <a:cs typeface="Helvetica World Bold"/>
                <a:sym typeface="Helvetica World Bold"/>
              </a:rPr>
              <a:t>Femoral hernia.  </a:t>
            </a:r>
          </a:p>
          <a:p>
            <a:pPr algn="l">
              <a:lnSpc>
                <a:spcPts val="5042"/>
              </a:lnSpc>
            </a:pPr>
            <a:endParaRPr lang="en-US" sz="3601" b="1">
              <a:solidFill>
                <a:srgbClr val="737373"/>
              </a:solidFill>
              <a:latin typeface="Helvetica World Bold"/>
              <a:ea typeface="Helvetica World Bold"/>
              <a:cs typeface="Helvetica World Bold"/>
              <a:sym typeface="Helvetica World Bold"/>
            </a:endParaRPr>
          </a:p>
          <a:p>
            <a:pPr algn="l">
              <a:lnSpc>
                <a:spcPts val="5042"/>
              </a:lnSpc>
            </a:pPr>
            <a:r>
              <a:rPr lang="en-US" sz="3601" b="1">
                <a:solidFill>
                  <a:srgbClr val="737373"/>
                </a:solidFill>
                <a:latin typeface="Helvetica World Bold"/>
                <a:ea typeface="Helvetica World Bold"/>
                <a:cs typeface="Helvetica World Bold"/>
                <a:sym typeface="Helvetica World Bold"/>
              </a:rPr>
              <a:t>paranormal hernias and Management </a:t>
            </a:r>
          </a:p>
          <a:p>
            <a:pPr algn="l">
              <a:lnSpc>
                <a:spcPts val="5042"/>
              </a:lnSpc>
            </a:pPr>
            <a:endParaRPr lang="en-US" sz="3601" b="1">
              <a:solidFill>
                <a:srgbClr val="737373"/>
              </a:solidFill>
              <a:latin typeface="Helvetica World Bold"/>
              <a:ea typeface="Helvetica World Bold"/>
              <a:cs typeface="Helvetica World Bold"/>
              <a:sym typeface="Helvetica World Bold"/>
            </a:endParaRPr>
          </a:p>
          <a:p>
            <a:pPr algn="l">
              <a:lnSpc>
                <a:spcPts val="5042"/>
              </a:lnSpc>
            </a:pPr>
            <a:r>
              <a:rPr lang="en-US" sz="3601" b="1">
                <a:solidFill>
                  <a:srgbClr val="737373"/>
                </a:solidFill>
                <a:latin typeface="Helvetica World Bold"/>
                <a:ea typeface="Helvetica World Bold"/>
                <a:cs typeface="Helvetica World Bold"/>
                <a:sym typeface="Helvetica World Bold"/>
              </a:rPr>
              <a:t>other hernias </a:t>
            </a:r>
          </a:p>
          <a:p>
            <a:pPr algn="l">
              <a:lnSpc>
                <a:spcPts val="5042"/>
              </a:lnSpc>
              <a:spcBef>
                <a:spcPct val="0"/>
              </a:spcBef>
            </a:pPr>
            <a:endParaRPr lang="en-US" sz="3601" b="1">
              <a:solidFill>
                <a:srgbClr val="737373"/>
              </a:solidFill>
              <a:latin typeface="Helvetica World Bold"/>
              <a:ea typeface="Helvetica World Bold"/>
              <a:cs typeface="Helvetica World Bold"/>
              <a:sym typeface="Helvetica World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771525"/>
            <a:ext cx="7811537"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Parastomal hernia </a:t>
            </a:r>
          </a:p>
        </p:txBody>
      </p:sp>
      <p:sp>
        <p:nvSpPr>
          <p:cNvPr id="15" name="TextBox 15"/>
          <p:cNvSpPr txBox="1"/>
          <p:nvPr/>
        </p:nvSpPr>
        <p:spPr>
          <a:xfrm>
            <a:off x="760644" y="2683951"/>
            <a:ext cx="12513414" cy="4827451"/>
          </a:xfrm>
          <a:prstGeom prst="rect">
            <a:avLst/>
          </a:prstGeom>
        </p:spPr>
        <p:txBody>
          <a:bodyPr lIns="0" tIns="0" rIns="0" bIns="0" rtlCol="0" anchor="t">
            <a:spAutoFit/>
          </a:bodyPr>
          <a:lstStyle/>
          <a:p>
            <a:pPr marL="705171" lvl="1" indent="-352586" algn="l">
              <a:lnSpc>
                <a:spcPts val="4572"/>
              </a:lnSpc>
              <a:buFont typeface="Arial"/>
              <a:buChar char="•"/>
            </a:pPr>
            <a:r>
              <a:rPr lang="en-US" sz="3266" b="1">
                <a:solidFill>
                  <a:srgbClr val="737373"/>
                </a:solidFill>
                <a:latin typeface="Helvetica World Bold"/>
                <a:ea typeface="Helvetica World Bold"/>
                <a:cs typeface="Helvetica World Bold"/>
                <a:sym typeface="Helvetica World Bold"/>
              </a:rPr>
              <a:t>It is the herniation Of intestine on the side of bowel stoma -  ileostomy/colostomy/other stomas </a:t>
            </a:r>
          </a:p>
          <a:p>
            <a:pPr marL="705171" lvl="1" indent="-352586" algn="l">
              <a:lnSpc>
                <a:spcPts val="4572"/>
              </a:lnSpc>
              <a:buFont typeface="Arial"/>
              <a:buChar char="•"/>
            </a:pPr>
            <a:r>
              <a:rPr lang="en-US" sz="3266" b="1">
                <a:solidFill>
                  <a:srgbClr val="737373"/>
                </a:solidFill>
                <a:latin typeface="Helvetica World Bold"/>
                <a:ea typeface="Helvetica World Bold"/>
                <a:cs typeface="Helvetica World Bold"/>
                <a:sym typeface="Helvetica World Bold"/>
              </a:rPr>
              <a:t>It can be subcutaneous/interstitial/intrastomal/perstomal</a:t>
            </a:r>
          </a:p>
          <a:p>
            <a:pPr algn="l">
              <a:lnSpc>
                <a:spcPts val="4572"/>
              </a:lnSpc>
            </a:pPr>
            <a:endParaRPr lang="en-US" sz="3266" b="1">
              <a:solidFill>
                <a:srgbClr val="737373"/>
              </a:solidFill>
              <a:latin typeface="Helvetica World Bold"/>
              <a:ea typeface="Helvetica World Bold"/>
              <a:cs typeface="Helvetica World Bold"/>
              <a:sym typeface="Helvetica World Bold"/>
            </a:endParaRPr>
          </a:p>
          <a:p>
            <a:pPr marL="705171" lvl="1" indent="-352586" algn="l">
              <a:lnSpc>
                <a:spcPts val="4572"/>
              </a:lnSpc>
              <a:buFont typeface="Arial"/>
              <a:buChar char="•"/>
            </a:pPr>
            <a:r>
              <a:rPr lang="en-US" sz="3266" b="1">
                <a:solidFill>
                  <a:srgbClr val="737373"/>
                </a:solidFill>
                <a:latin typeface="Helvetica World Bold"/>
                <a:ea typeface="Helvetica World Bold"/>
                <a:cs typeface="Helvetica World Bold"/>
                <a:sym typeface="Helvetica World Bold"/>
              </a:rPr>
              <a:t>Surgery is indicated in recurrent obstruction, narrow neck, strangulation, interference with stoma </a:t>
            </a:r>
          </a:p>
          <a:p>
            <a:pPr marL="705171" lvl="1" indent="-352586" algn="l">
              <a:lnSpc>
                <a:spcPts val="4572"/>
              </a:lnSpc>
              <a:buFont typeface="Arial"/>
              <a:buChar char="•"/>
            </a:pPr>
            <a:r>
              <a:rPr lang="en-US" sz="3266" b="1">
                <a:solidFill>
                  <a:srgbClr val="737373"/>
                </a:solidFill>
                <a:latin typeface="Helvetica World Bold"/>
                <a:ea typeface="Helvetica World Bold"/>
                <a:cs typeface="Helvetica World Bold"/>
                <a:sym typeface="Helvetica World Bold"/>
              </a:rPr>
              <a:t>stoma is dissected, hernia content reduced and defect is repaired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77152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Other hernias </a:t>
            </a:r>
          </a:p>
        </p:txBody>
      </p:sp>
      <p:sp>
        <p:nvSpPr>
          <p:cNvPr id="15" name="TextBox 15"/>
          <p:cNvSpPr txBox="1"/>
          <p:nvPr/>
        </p:nvSpPr>
        <p:spPr>
          <a:xfrm>
            <a:off x="548177" y="2648349"/>
            <a:ext cx="13434465" cy="5760847"/>
          </a:xfrm>
          <a:prstGeom prst="rect">
            <a:avLst/>
          </a:prstGeom>
        </p:spPr>
        <p:txBody>
          <a:bodyPr lIns="0" tIns="0" rIns="0" bIns="0" rtlCol="0" anchor="t">
            <a:spAutoFit/>
          </a:bodyPr>
          <a:lstStyle/>
          <a:p>
            <a:pPr marL="727827" lvl="1" indent="-363914" algn="l">
              <a:lnSpc>
                <a:spcPts val="4719"/>
              </a:lnSpc>
              <a:buAutoNum type="arabicPeriod"/>
            </a:pPr>
            <a:r>
              <a:rPr lang="en-US" sz="3371" b="1">
                <a:solidFill>
                  <a:srgbClr val="737373"/>
                </a:solidFill>
                <a:latin typeface="Helvetica World Bold"/>
                <a:ea typeface="Helvetica World Bold"/>
                <a:cs typeface="Helvetica World Bold"/>
                <a:sym typeface="Helvetica World Bold"/>
              </a:rPr>
              <a:t>Littre’s hernia: the content is Meckel’s diverticulum</a:t>
            </a:r>
          </a:p>
          <a:p>
            <a:pPr marL="727827" lvl="1" indent="-363914" algn="l">
              <a:lnSpc>
                <a:spcPts val="4719"/>
              </a:lnSpc>
              <a:buAutoNum type="arabicPeriod"/>
            </a:pPr>
            <a:r>
              <a:rPr lang="en-US" sz="3371" b="1">
                <a:solidFill>
                  <a:srgbClr val="737373"/>
                </a:solidFill>
                <a:latin typeface="Helvetica World Bold"/>
                <a:ea typeface="Helvetica World Bold"/>
                <a:cs typeface="Helvetica World Bold"/>
                <a:sym typeface="Helvetica World Bold"/>
              </a:rPr>
              <a:t>Mayld’s hernia: It is a condition where two loops of Bowel remain in the sac and connecting loop remains in abdomen and becomes strangulated. Looks like ‘W’</a:t>
            </a:r>
          </a:p>
          <a:p>
            <a:pPr marL="727827" lvl="1" indent="-363914" algn="l">
              <a:lnSpc>
                <a:spcPts val="4719"/>
              </a:lnSpc>
              <a:buAutoNum type="arabicPeriod"/>
            </a:pPr>
            <a:r>
              <a:rPr lang="en-US" sz="3371" b="1">
                <a:solidFill>
                  <a:srgbClr val="737373"/>
                </a:solidFill>
                <a:latin typeface="Helvetica World Bold"/>
                <a:ea typeface="Helvetica World Bold"/>
                <a:cs typeface="Helvetica World Bold"/>
                <a:sym typeface="Helvetica World Bold"/>
              </a:rPr>
              <a:t>Amyand’s hernia: It is a hernia where  appendix is the content </a:t>
            </a:r>
          </a:p>
          <a:p>
            <a:pPr marL="727827" lvl="1" indent="-363914" algn="l">
              <a:lnSpc>
                <a:spcPts val="4719"/>
              </a:lnSpc>
              <a:buAutoNum type="arabicPeriod"/>
            </a:pPr>
            <a:r>
              <a:rPr lang="en-US" sz="3371" b="1">
                <a:solidFill>
                  <a:srgbClr val="737373"/>
                </a:solidFill>
                <a:latin typeface="Helvetica World Bold"/>
                <a:ea typeface="Helvetica World Bold"/>
                <a:cs typeface="Helvetica World Bold"/>
                <a:sym typeface="Helvetica World Bold"/>
              </a:rPr>
              <a:t>obturator hernia: Hernia occurs through obturator foramen</a:t>
            </a:r>
          </a:p>
          <a:p>
            <a:pPr marL="727827" lvl="1" indent="-363914" algn="l">
              <a:lnSpc>
                <a:spcPts val="4719"/>
              </a:lnSpc>
              <a:buAutoNum type="arabicPeriod"/>
            </a:pPr>
            <a:r>
              <a:rPr lang="en-US" sz="3371" b="1">
                <a:solidFill>
                  <a:srgbClr val="737373"/>
                </a:solidFill>
                <a:latin typeface="Helvetica World Bold"/>
                <a:ea typeface="Helvetica World Bold"/>
                <a:cs typeface="Helvetica World Bold"/>
                <a:sym typeface="Helvetica World Bold"/>
              </a:rPr>
              <a:t>sciatic hernia: It is the protrusion of peritoneal sac through the greater or lesser sciatic foramen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4785" y="5143500"/>
            <a:ext cx="4342430" cy="5044237"/>
          </a:xfrm>
          <a:custGeom>
            <a:avLst/>
            <a:gdLst/>
            <a:ahLst/>
            <a:cxnLst/>
            <a:rect l="l" t="t" r="r" b="b"/>
            <a:pathLst>
              <a:path w="4342430" h="5044237">
                <a:moveTo>
                  <a:pt x="0" y="0"/>
                </a:moveTo>
                <a:lnTo>
                  <a:pt x="4342430" y="0"/>
                </a:lnTo>
                <a:lnTo>
                  <a:pt x="4342430" y="5044237"/>
                </a:lnTo>
                <a:lnTo>
                  <a:pt x="0" y="5044237"/>
                </a:lnTo>
                <a:lnTo>
                  <a:pt x="0" y="0"/>
                </a:lnTo>
                <a:close/>
              </a:path>
            </a:pathLst>
          </a:custGeom>
          <a:blipFill>
            <a:blip r:embed="rId2"/>
            <a:stretch>
              <a:fillRect/>
            </a:stretch>
          </a:blipFill>
        </p:spPr>
      </p:sp>
      <p:sp>
        <p:nvSpPr>
          <p:cNvPr id="3" name="Freeform 3"/>
          <p:cNvSpPr/>
          <p:nvPr/>
        </p:nvSpPr>
        <p:spPr>
          <a:xfrm>
            <a:off x="0" y="388369"/>
            <a:ext cx="7055595" cy="5020327"/>
          </a:xfrm>
          <a:custGeom>
            <a:avLst/>
            <a:gdLst/>
            <a:ahLst/>
            <a:cxnLst/>
            <a:rect l="l" t="t" r="r" b="b"/>
            <a:pathLst>
              <a:path w="7055595" h="5020327">
                <a:moveTo>
                  <a:pt x="0" y="0"/>
                </a:moveTo>
                <a:lnTo>
                  <a:pt x="7055595" y="0"/>
                </a:lnTo>
                <a:lnTo>
                  <a:pt x="7055595" y="5020328"/>
                </a:lnTo>
                <a:lnTo>
                  <a:pt x="0" y="5020328"/>
                </a:lnTo>
                <a:lnTo>
                  <a:pt x="0" y="0"/>
                </a:lnTo>
                <a:close/>
              </a:path>
            </a:pathLst>
          </a:custGeom>
          <a:blipFill>
            <a:blip r:embed="rId3"/>
            <a:stretch>
              <a:fillRect/>
            </a:stretch>
          </a:blipFill>
        </p:spPr>
      </p:sp>
      <p:sp>
        <p:nvSpPr>
          <p:cNvPr id="4" name="Freeform 4"/>
          <p:cNvSpPr/>
          <p:nvPr/>
        </p:nvSpPr>
        <p:spPr>
          <a:xfrm>
            <a:off x="11422737" y="654361"/>
            <a:ext cx="5836563" cy="5091470"/>
          </a:xfrm>
          <a:custGeom>
            <a:avLst/>
            <a:gdLst/>
            <a:ahLst/>
            <a:cxnLst/>
            <a:rect l="l" t="t" r="r" b="b"/>
            <a:pathLst>
              <a:path w="5836563" h="5091470">
                <a:moveTo>
                  <a:pt x="0" y="0"/>
                </a:moveTo>
                <a:lnTo>
                  <a:pt x="5836563" y="0"/>
                </a:lnTo>
                <a:lnTo>
                  <a:pt x="5836563" y="5091470"/>
                </a:lnTo>
                <a:lnTo>
                  <a:pt x="0" y="5091470"/>
                </a:lnTo>
                <a:lnTo>
                  <a:pt x="0" y="0"/>
                </a:lnTo>
                <a:close/>
              </a:path>
            </a:pathLst>
          </a:custGeom>
          <a:blipFill>
            <a:blip r:embed="rId4"/>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28700" y="77152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References </a:t>
            </a:r>
          </a:p>
        </p:txBody>
      </p:sp>
      <p:sp>
        <p:nvSpPr>
          <p:cNvPr id="15" name="TextBox 15"/>
          <p:cNvSpPr txBox="1"/>
          <p:nvPr/>
        </p:nvSpPr>
        <p:spPr>
          <a:xfrm>
            <a:off x="1028700" y="2748569"/>
            <a:ext cx="10477520" cy="5189220"/>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737373"/>
                </a:solidFill>
                <a:latin typeface="Arimo Bold"/>
                <a:ea typeface="Arimo Bold"/>
                <a:cs typeface="Arimo Bold"/>
                <a:sym typeface="Arimo Bold"/>
              </a:rPr>
              <a:t>Bailey &amp; love’s short practice of surgery </a:t>
            </a:r>
          </a:p>
          <a:p>
            <a:pPr algn="l">
              <a:lnSpc>
                <a:spcPts val="5880"/>
              </a:lnSpc>
            </a:pPr>
            <a:endParaRPr lang="en-US" sz="4200" b="1">
              <a:solidFill>
                <a:srgbClr val="737373"/>
              </a:solidFill>
              <a:latin typeface="Arimo Bold"/>
              <a:ea typeface="Arimo Bold"/>
              <a:cs typeface="Arimo Bold"/>
              <a:sym typeface="Arimo Bold"/>
            </a:endParaRPr>
          </a:p>
          <a:p>
            <a:pPr marL="906780" lvl="1" indent="-453390" algn="l">
              <a:lnSpc>
                <a:spcPts val="5880"/>
              </a:lnSpc>
              <a:buFont typeface="Arial"/>
              <a:buChar char="•"/>
            </a:pPr>
            <a:r>
              <a:rPr lang="en-US" sz="4200" b="1">
                <a:solidFill>
                  <a:srgbClr val="737373"/>
                </a:solidFill>
                <a:latin typeface="Arimo Bold"/>
                <a:ea typeface="Arimo Bold"/>
                <a:cs typeface="Arimo Bold"/>
                <a:sym typeface="Arimo Bold"/>
              </a:rPr>
              <a:t>SRB’s manual of surgery </a:t>
            </a:r>
          </a:p>
          <a:p>
            <a:pPr algn="l">
              <a:lnSpc>
                <a:spcPts val="5880"/>
              </a:lnSpc>
            </a:pPr>
            <a:endParaRPr lang="en-US" sz="4200" b="1">
              <a:solidFill>
                <a:srgbClr val="737373"/>
              </a:solidFill>
              <a:latin typeface="Arimo Bold"/>
              <a:ea typeface="Arimo Bold"/>
              <a:cs typeface="Arimo Bold"/>
              <a:sym typeface="Arimo Bold"/>
            </a:endParaRPr>
          </a:p>
          <a:p>
            <a:pPr algn="l">
              <a:lnSpc>
                <a:spcPts val="5880"/>
              </a:lnSpc>
            </a:pPr>
            <a:endParaRPr lang="en-US" sz="4200" b="1">
              <a:solidFill>
                <a:srgbClr val="737373"/>
              </a:solidFill>
              <a:latin typeface="Arimo Bold"/>
              <a:ea typeface="Arimo Bold"/>
              <a:cs typeface="Arimo Bold"/>
              <a:sym typeface="Arimo Bold"/>
            </a:endParaRPr>
          </a:p>
          <a:p>
            <a:pPr algn="l">
              <a:lnSpc>
                <a:spcPts val="5880"/>
              </a:lnSpc>
            </a:pPr>
            <a:endParaRPr lang="en-US" sz="4200" b="1">
              <a:solidFill>
                <a:srgbClr val="737373"/>
              </a:solidFill>
              <a:latin typeface="Arimo Bold"/>
              <a:ea typeface="Arimo Bold"/>
              <a:cs typeface="Arimo Bold"/>
              <a:sym typeface="Arimo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2115" y="2183689"/>
            <a:ext cx="10523771" cy="5919621"/>
          </a:xfrm>
          <a:custGeom>
            <a:avLst/>
            <a:gdLst/>
            <a:ahLst/>
            <a:cxnLst/>
            <a:rect l="l" t="t" r="r" b="b"/>
            <a:pathLst>
              <a:path w="10523771" h="5919621">
                <a:moveTo>
                  <a:pt x="0" y="0"/>
                </a:moveTo>
                <a:lnTo>
                  <a:pt x="10523770" y="0"/>
                </a:lnTo>
                <a:lnTo>
                  <a:pt x="10523770" y="5919622"/>
                </a:lnTo>
                <a:lnTo>
                  <a:pt x="0" y="5919622"/>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496835" y="-257175"/>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Femoral hernia </a:t>
            </a:r>
          </a:p>
        </p:txBody>
      </p:sp>
      <p:sp>
        <p:nvSpPr>
          <p:cNvPr id="15" name="TextBox 15"/>
          <p:cNvSpPr txBox="1"/>
          <p:nvPr/>
        </p:nvSpPr>
        <p:spPr>
          <a:xfrm>
            <a:off x="496835" y="1095894"/>
            <a:ext cx="10477520" cy="4705351"/>
          </a:xfrm>
          <a:prstGeom prst="rect">
            <a:avLst/>
          </a:prstGeom>
        </p:spPr>
        <p:txBody>
          <a:bodyPr lIns="0" tIns="0" rIns="0" bIns="0" rtlCol="0" anchor="t">
            <a:spAutoFit/>
          </a:bodyPr>
          <a:lstStyle/>
          <a:p>
            <a:pPr algn="l">
              <a:lnSpc>
                <a:spcPts val="4199"/>
              </a:lnSpc>
            </a:pPr>
            <a:r>
              <a:rPr lang="en-US" sz="2999" b="1">
                <a:solidFill>
                  <a:srgbClr val="737373"/>
                </a:solidFill>
                <a:latin typeface="Arimo Bold"/>
                <a:ea typeface="Arimo Bold"/>
                <a:cs typeface="Arimo Bold"/>
                <a:sym typeface="Arimo Bold"/>
              </a:rPr>
              <a:t>A femoral hernia is a protrusion of extraperitoneal tissue, peritoneum and sometimes abdominal contents through the femoral canal.</a:t>
            </a:r>
          </a:p>
          <a:p>
            <a:pPr algn="l">
              <a:lnSpc>
                <a:spcPts val="4199"/>
              </a:lnSpc>
            </a:pPr>
            <a:endParaRPr lang="en-US" sz="2999" b="1">
              <a:solidFill>
                <a:srgbClr val="737373"/>
              </a:solidFill>
              <a:latin typeface="Arimo Bold"/>
              <a:ea typeface="Arimo Bold"/>
              <a:cs typeface="Arimo Bold"/>
              <a:sym typeface="Arimo Bold"/>
            </a:endParaRPr>
          </a:p>
          <a:p>
            <a:pPr algn="l">
              <a:lnSpc>
                <a:spcPts val="4199"/>
              </a:lnSpc>
            </a:pPr>
            <a:r>
              <a:rPr lang="en-US" sz="2999" b="1">
                <a:solidFill>
                  <a:srgbClr val="737373"/>
                </a:solidFill>
                <a:latin typeface="Arimo Bold"/>
                <a:ea typeface="Arimo Bold"/>
                <a:cs typeface="Arimo Bold"/>
                <a:sym typeface="Arimo Bold"/>
              </a:rPr>
              <a:t>Femoral canal is the medial most compartment of femoral sheath, which extends from femoral ring above to sap heinous opening below.</a:t>
            </a:r>
          </a:p>
          <a:p>
            <a:pPr algn="l">
              <a:lnSpc>
                <a:spcPts val="4199"/>
              </a:lnSpc>
            </a:pPr>
            <a:endParaRPr lang="en-US" sz="2999" b="1">
              <a:solidFill>
                <a:srgbClr val="737373"/>
              </a:solidFill>
              <a:latin typeface="Arimo Bold"/>
              <a:ea typeface="Arimo Bold"/>
              <a:cs typeface="Arimo Bold"/>
              <a:sym typeface="Arimo Bold"/>
            </a:endParaRPr>
          </a:p>
          <a:p>
            <a:pPr algn="l">
              <a:lnSpc>
                <a:spcPts val="4199"/>
              </a:lnSpc>
            </a:pPr>
            <a:endParaRPr lang="en-US" sz="2999" b="1">
              <a:solidFill>
                <a:srgbClr val="737373"/>
              </a:solidFill>
              <a:latin typeface="Arimo Bold"/>
              <a:ea typeface="Arimo Bold"/>
              <a:cs typeface="Arimo Bold"/>
              <a:sym typeface="Arimo Bold"/>
            </a:endParaRPr>
          </a:p>
        </p:txBody>
      </p:sp>
      <p:sp>
        <p:nvSpPr>
          <p:cNvPr id="16" name="TextBox 16"/>
          <p:cNvSpPr txBox="1"/>
          <p:nvPr/>
        </p:nvSpPr>
        <p:spPr>
          <a:xfrm>
            <a:off x="496835" y="5265774"/>
            <a:ext cx="11980135" cy="4181476"/>
          </a:xfrm>
          <a:prstGeom prst="rect">
            <a:avLst/>
          </a:prstGeom>
        </p:spPr>
        <p:txBody>
          <a:bodyPr lIns="0" tIns="0" rIns="0" bIns="0" rtlCol="0" anchor="t">
            <a:spAutoFit/>
          </a:bodyPr>
          <a:lstStyle/>
          <a:p>
            <a:pPr algn="l">
              <a:lnSpc>
                <a:spcPts val="4199"/>
              </a:lnSpc>
            </a:pPr>
            <a:r>
              <a:rPr lang="en-US" sz="2999" b="1">
                <a:solidFill>
                  <a:srgbClr val="737373"/>
                </a:solidFill>
                <a:latin typeface="Arimo Bold"/>
                <a:ea typeface="Arimo Bold"/>
                <a:cs typeface="Arimo Bold"/>
                <a:sym typeface="Arimo Bold"/>
              </a:rPr>
              <a:t>It is bounded</a:t>
            </a:r>
          </a:p>
          <a:p>
            <a:pPr algn="l">
              <a:lnSpc>
                <a:spcPts val="4199"/>
              </a:lnSpc>
            </a:pPr>
            <a:r>
              <a:rPr lang="en-US" sz="2999" b="1">
                <a:solidFill>
                  <a:srgbClr val="737373"/>
                </a:solidFill>
                <a:latin typeface="Arimo Bold"/>
                <a:ea typeface="Arimo Bold"/>
                <a:cs typeface="Arimo Bold"/>
                <a:sym typeface="Arimo Bold"/>
              </a:rPr>
              <a:t>anteriorly; by inguinal ligament </a:t>
            </a:r>
          </a:p>
          <a:p>
            <a:pPr algn="l">
              <a:lnSpc>
                <a:spcPts val="4199"/>
              </a:lnSpc>
            </a:pPr>
            <a:r>
              <a:rPr lang="en-US" sz="2999" b="1">
                <a:solidFill>
                  <a:srgbClr val="737373"/>
                </a:solidFill>
                <a:latin typeface="Arimo Bold"/>
                <a:ea typeface="Arimo Bold"/>
                <a:cs typeface="Arimo Bold"/>
                <a:sym typeface="Arimo Bold"/>
              </a:rPr>
              <a:t>posteriorly; by iliopectineal ligament of cooper, pubic bone and fascia covering pectineus muscle </a:t>
            </a:r>
          </a:p>
          <a:p>
            <a:pPr algn="l">
              <a:lnSpc>
                <a:spcPts val="4199"/>
              </a:lnSpc>
            </a:pPr>
            <a:r>
              <a:rPr lang="en-US" sz="2999" b="1">
                <a:solidFill>
                  <a:srgbClr val="737373"/>
                </a:solidFill>
                <a:latin typeface="Arimo Bold"/>
                <a:ea typeface="Arimo Bold"/>
                <a:cs typeface="Arimo Bold"/>
                <a:sym typeface="Arimo Bold"/>
              </a:rPr>
              <a:t>medially; by concave lacunar ligament (GIMBERNAT’S Ligament)</a:t>
            </a:r>
          </a:p>
          <a:p>
            <a:pPr algn="l">
              <a:lnSpc>
                <a:spcPts val="4199"/>
              </a:lnSpc>
            </a:pPr>
            <a:r>
              <a:rPr lang="en-US" sz="2999" b="1">
                <a:solidFill>
                  <a:srgbClr val="737373"/>
                </a:solidFill>
                <a:latin typeface="Arimo Bold"/>
                <a:ea typeface="Arimo Bold"/>
                <a:cs typeface="Arimo Bold"/>
                <a:sym typeface="Arimo Bold"/>
              </a:rPr>
              <a:t>laterally; thin septum seperating from femoral vein</a:t>
            </a:r>
          </a:p>
          <a:p>
            <a:pPr algn="l">
              <a:lnSpc>
                <a:spcPts val="4199"/>
              </a:lnSpc>
            </a:pPr>
            <a:endParaRPr lang="en-US" sz="2999" b="1">
              <a:solidFill>
                <a:srgbClr val="737373"/>
              </a:solidFill>
              <a:latin typeface="Arimo Bold"/>
              <a:ea typeface="Arimo Bold"/>
              <a:cs typeface="Arimo Bold"/>
              <a:sym typeface="Arimo Bold"/>
            </a:endParaRPr>
          </a:p>
          <a:p>
            <a:pPr algn="l">
              <a:lnSpc>
                <a:spcPts val="4199"/>
              </a:lnSpc>
            </a:pPr>
            <a:endParaRPr lang="en-US" sz="2999" b="1">
              <a:solidFill>
                <a:srgbClr val="737373"/>
              </a:solidFill>
              <a:latin typeface="Arimo Bold"/>
              <a:ea typeface="Arimo Bold"/>
              <a:cs typeface="Arimo Bold"/>
              <a:sym typeface="Arim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55733" y="2264918"/>
            <a:ext cx="11176533" cy="5757163"/>
          </a:xfrm>
          <a:custGeom>
            <a:avLst/>
            <a:gdLst/>
            <a:ahLst/>
            <a:cxnLst/>
            <a:rect l="l" t="t" r="r" b="b"/>
            <a:pathLst>
              <a:path w="11176533" h="5757163">
                <a:moveTo>
                  <a:pt x="0" y="0"/>
                </a:moveTo>
                <a:lnTo>
                  <a:pt x="11176534" y="0"/>
                </a:lnTo>
                <a:lnTo>
                  <a:pt x="11176534" y="5757164"/>
                </a:lnTo>
                <a:lnTo>
                  <a:pt x="0" y="5757164"/>
                </a:lnTo>
                <a:lnTo>
                  <a:pt x="0" y="0"/>
                </a:lnTo>
                <a:close/>
              </a:path>
            </a:pathLst>
          </a:custGeom>
          <a:blipFill>
            <a:blip r:embed="rId2"/>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867818" y="-86661"/>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Features </a:t>
            </a:r>
          </a:p>
        </p:txBody>
      </p:sp>
      <p:sp>
        <p:nvSpPr>
          <p:cNvPr id="15" name="TextBox 15"/>
          <p:cNvSpPr txBox="1"/>
          <p:nvPr/>
        </p:nvSpPr>
        <p:spPr>
          <a:xfrm>
            <a:off x="867818" y="1803736"/>
            <a:ext cx="8248727" cy="6276976"/>
          </a:xfrm>
          <a:prstGeom prst="rect">
            <a:avLst/>
          </a:prstGeom>
        </p:spPr>
        <p:txBody>
          <a:bodyPr lIns="0" tIns="0" rIns="0" bIns="0" rtlCol="0" anchor="t">
            <a:spAutoFit/>
          </a:bodyPr>
          <a:lstStyle/>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common in females (2:1 ratio)</a:t>
            </a:r>
          </a:p>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rare before puberty </a:t>
            </a:r>
          </a:p>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more common on right side </a:t>
            </a:r>
          </a:p>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presents as a swelling in the groin below and lateral to pubic tubercle </a:t>
            </a:r>
          </a:p>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swelling, impulse on coughing,reducibility, dragging pain are the usual features </a:t>
            </a:r>
          </a:p>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often associated with inguinal hernia </a:t>
            </a:r>
          </a:p>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40% of femoral hernias present as emergency with obstruction/strangulation</a:t>
            </a:r>
          </a:p>
          <a:p>
            <a:pPr algn="l">
              <a:lnSpc>
                <a:spcPts val="4199"/>
              </a:lnSpc>
            </a:pPr>
            <a:endParaRPr lang="en-US" sz="2999" b="1">
              <a:solidFill>
                <a:srgbClr val="737373"/>
              </a:solidFill>
              <a:latin typeface="Arimo Bold"/>
              <a:ea typeface="Arimo Bold"/>
              <a:cs typeface="Arimo Bold"/>
              <a:sym typeface="Arim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764863" y="275498"/>
            <a:ext cx="6236709"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Treatment </a:t>
            </a:r>
          </a:p>
        </p:txBody>
      </p:sp>
      <p:sp>
        <p:nvSpPr>
          <p:cNvPr id="15" name="TextBox 15"/>
          <p:cNvSpPr txBox="1"/>
          <p:nvPr/>
        </p:nvSpPr>
        <p:spPr>
          <a:xfrm>
            <a:off x="606561" y="1914524"/>
            <a:ext cx="10477520" cy="8372476"/>
          </a:xfrm>
          <a:prstGeom prst="rect">
            <a:avLst/>
          </a:prstGeom>
        </p:spPr>
        <p:txBody>
          <a:bodyPr lIns="0" tIns="0" rIns="0" bIns="0" rtlCol="0" anchor="t">
            <a:spAutoFit/>
          </a:bodyPr>
          <a:lstStyle/>
          <a:p>
            <a:pPr marL="647690" lvl="1" indent="-323845" algn="l">
              <a:lnSpc>
                <a:spcPts val="4199"/>
              </a:lnSpc>
              <a:buFont typeface="Arial"/>
              <a:buChar char="•"/>
            </a:pPr>
            <a:r>
              <a:rPr lang="en-US" sz="2999" b="1">
                <a:solidFill>
                  <a:srgbClr val="737373"/>
                </a:solidFill>
                <a:latin typeface="Arimo Bold"/>
                <a:ea typeface="Arimo Bold"/>
                <a:cs typeface="Arimo Bold"/>
                <a:sym typeface="Arimo Bold"/>
              </a:rPr>
              <a:t>surgical approaches </a:t>
            </a:r>
          </a:p>
          <a:p>
            <a:pPr algn="l">
              <a:lnSpc>
                <a:spcPts val="4199"/>
              </a:lnSpc>
            </a:pPr>
            <a:endParaRPr lang="en-US" sz="2999" b="1">
              <a:solidFill>
                <a:srgbClr val="737373"/>
              </a:solidFill>
              <a:latin typeface="Arimo Bold"/>
              <a:ea typeface="Arimo Bold"/>
              <a:cs typeface="Arimo Bold"/>
              <a:sym typeface="Arimo Bold"/>
            </a:endParaRPr>
          </a:p>
          <a:p>
            <a:pPr marL="647690" lvl="1" indent="-323845" algn="l">
              <a:lnSpc>
                <a:spcPts val="4199"/>
              </a:lnSpc>
              <a:buFont typeface="Arial"/>
              <a:buChar char="•"/>
            </a:pPr>
            <a:r>
              <a:rPr lang="en-US" sz="2999" b="1" u="sng">
                <a:solidFill>
                  <a:srgbClr val="737373"/>
                </a:solidFill>
                <a:latin typeface="Arimo Bold"/>
                <a:ea typeface="Arimo Bold"/>
                <a:cs typeface="Arimo Bold"/>
                <a:sym typeface="Arimo Bold"/>
              </a:rPr>
              <a:t>Lockwood-low operation: </a:t>
            </a:r>
          </a:p>
          <a:p>
            <a:pPr algn="l">
              <a:lnSpc>
                <a:spcPts val="4199"/>
              </a:lnSpc>
            </a:pPr>
            <a:r>
              <a:rPr lang="en-US" sz="2999" b="1" u="sng">
                <a:solidFill>
                  <a:srgbClr val="737373"/>
                </a:solidFill>
                <a:latin typeface="Arimo Bold"/>
                <a:ea typeface="Arimo Bold"/>
                <a:cs typeface="Arimo Bold"/>
                <a:sym typeface="Arimo Bold"/>
              </a:rPr>
              <a:t> </a:t>
            </a:r>
            <a:r>
              <a:rPr lang="en-US" sz="2999" b="1">
                <a:solidFill>
                  <a:srgbClr val="737373"/>
                </a:solidFill>
                <a:latin typeface="Arimo Bold"/>
                <a:ea typeface="Arimo Bold"/>
                <a:cs typeface="Arimo Bold"/>
                <a:sym typeface="Arimo Bold"/>
              </a:rPr>
              <a:t>Here sac is approached below the inguinal ligament through groin crease incision. So that fundus of the sac is dissected by direct vision and repair is done frown below</a:t>
            </a:r>
          </a:p>
          <a:p>
            <a:pPr marL="647690" lvl="1" indent="-323845" algn="l">
              <a:lnSpc>
                <a:spcPts val="4199"/>
              </a:lnSpc>
              <a:buFont typeface="Arial"/>
              <a:buChar char="•"/>
            </a:pPr>
            <a:r>
              <a:rPr lang="en-US" sz="2999" b="1" u="sng">
                <a:solidFill>
                  <a:srgbClr val="737373"/>
                </a:solidFill>
                <a:latin typeface="Arimo Bold"/>
                <a:ea typeface="Arimo Bold"/>
                <a:cs typeface="Arimo Bold"/>
                <a:sym typeface="Arimo Bold"/>
              </a:rPr>
              <a:t>Mc’Evedy-high operation:</a:t>
            </a:r>
          </a:p>
          <a:p>
            <a:pPr algn="l">
              <a:lnSpc>
                <a:spcPts val="4199"/>
              </a:lnSpc>
            </a:pPr>
            <a:r>
              <a:rPr lang="en-US" sz="2999" b="1">
                <a:solidFill>
                  <a:srgbClr val="737373"/>
                </a:solidFill>
                <a:latin typeface="Arimo Bold"/>
                <a:ea typeface="Arimo Bold"/>
                <a:cs typeface="Arimo Bold"/>
                <a:sym typeface="Arimo Bold"/>
              </a:rPr>
              <a:t>A incision is made over the femoral canal extending vertically above the inguinal ligament. Sac is dissected from below, neck from above and repair is done from above. It is done in strangulated femoral hernias.</a:t>
            </a:r>
          </a:p>
          <a:p>
            <a:pPr algn="l">
              <a:lnSpc>
                <a:spcPts val="4199"/>
              </a:lnSpc>
            </a:pPr>
            <a:endParaRPr lang="en-US" sz="2999" b="1">
              <a:solidFill>
                <a:srgbClr val="737373"/>
              </a:solidFill>
              <a:latin typeface="Arimo Bold"/>
              <a:ea typeface="Arimo Bold"/>
              <a:cs typeface="Arimo Bold"/>
              <a:sym typeface="Arimo Bold"/>
            </a:endParaRPr>
          </a:p>
          <a:p>
            <a:pPr algn="l">
              <a:lnSpc>
                <a:spcPts val="4199"/>
              </a:lnSpc>
            </a:pPr>
            <a:endParaRPr lang="en-US" sz="2999" b="1">
              <a:solidFill>
                <a:srgbClr val="737373"/>
              </a:solidFill>
              <a:latin typeface="Arimo Bold"/>
              <a:ea typeface="Arimo Bold"/>
              <a:cs typeface="Arimo Bold"/>
              <a:sym typeface="Arimo Bold"/>
            </a:endParaRPr>
          </a:p>
          <a:p>
            <a:pPr algn="l">
              <a:lnSpc>
                <a:spcPts val="4199"/>
              </a:lnSpc>
            </a:pPr>
            <a:endParaRPr lang="en-US" sz="2999" b="1">
              <a:solidFill>
                <a:srgbClr val="737373"/>
              </a:solidFill>
              <a:latin typeface="Arimo Bold"/>
              <a:ea typeface="Arimo Bold"/>
              <a:cs typeface="Arimo Bold"/>
              <a:sym typeface="Arimo Bold"/>
            </a:endParaRPr>
          </a:p>
          <a:p>
            <a:pPr algn="l">
              <a:lnSpc>
                <a:spcPts val="4199"/>
              </a:lnSpc>
            </a:pPr>
            <a:r>
              <a:rPr lang="en-US" sz="2999" b="1">
                <a:solidFill>
                  <a:srgbClr val="737373"/>
                </a:solidFill>
                <a:latin typeface="Arimo Bold"/>
                <a:ea typeface="Arimo Bold"/>
                <a:cs typeface="Arimo Bold"/>
                <a:sym typeface="Arimo Bold"/>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40247" y="1274659"/>
            <a:ext cx="10917744" cy="7801826"/>
          </a:xfrm>
          <a:custGeom>
            <a:avLst/>
            <a:gdLst/>
            <a:ahLst/>
            <a:cxnLst/>
            <a:rect l="l" t="t" r="r" b="b"/>
            <a:pathLst>
              <a:path w="10917744" h="7801826">
                <a:moveTo>
                  <a:pt x="0" y="0"/>
                </a:moveTo>
                <a:lnTo>
                  <a:pt x="10917744" y="0"/>
                </a:lnTo>
                <a:lnTo>
                  <a:pt x="10917744" y="7801826"/>
                </a:lnTo>
                <a:lnTo>
                  <a:pt x="0" y="7801826"/>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844168" y="636160"/>
            <a:ext cx="11974921" cy="10134600"/>
          </a:xfrm>
          <a:prstGeom prst="rect">
            <a:avLst/>
          </a:prstGeom>
        </p:spPr>
        <p:txBody>
          <a:bodyPr lIns="0" tIns="0" rIns="0" bIns="0" rtlCol="0" anchor="t">
            <a:spAutoFit/>
          </a:bodyPr>
          <a:lstStyle/>
          <a:p>
            <a:pPr marL="647702" lvl="1" indent="-323851" algn="l">
              <a:lnSpc>
                <a:spcPts val="4200"/>
              </a:lnSpc>
              <a:buFont typeface="Arial"/>
              <a:buChar char="•"/>
            </a:pPr>
            <a:r>
              <a:rPr lang="en-US" sz="3000" b="1" u="sng">
                <a:solidFill>
                  <a:srgbClr val="737373"/>
                </a:solidFill>
                <a:latin typeface="Arimo Bold"/>
                <a:ea typeface="Arimo Bold"/>
                <a:cs typeface="Arimo Bold"/>
                <a:sym typeface="Arimo Bold"/>
              </a:rPr>
              <a:t>lotheissen’s operation:</a:t>
            </a:r>
          </a:p>
          <a:p>
            <a:pPr algn="just">
              <a:lnSpc>
                <a:spcPts val="4200"/>
              </a:lnSpc>
            </a:pPr>
            <a:r>
              <a:rPr lang="en-US" sz="3000" b="1">
                <a:solidFill>
                  <a:srgbClr val="737373"/>
                </a:solidFill>
                <a:latin typeface="Arimo Bold"/>
                <a:ea typeface="Arimo Bold"/>
                <a:cs typeface="Arimo Bold"/>
                <a:sym typeface="Arimo Bold"/>
              </a:rPr>
              <a:t>It is through inguinal canal approach. Transversalis fascia is opened and neck of the sac is identified in the femoral ring.sac is dissected from above, neck is lighted and repair is done.</a:t>
            </a:r>
          </a:p>
          <a:p>
            <a:pPr algn="just">
              <a:lnSpc>
                <a:spcPts val="4200"/>
              </a:lnSpc>
            </a:pPr>
            <a:endParaRPr lang="en-US" sz="3000" b="1">
              <a:solidFill>
                <a:srgbClr val="737373"/>
              </a:solidFill>
              <a:latin typeface="Arimo Bold"/>
              <a:ea typeface="Arimo Bold"/>
              <a:cs typeface="Arimo Bold"/>
              <a:sym typeface="Arimo Bold"/>
            </a:endParaRPr>
          </a:p>
          <a:p>
            <a:pPr marL="647702" lvl="1" indent="-323851" algn="just">
              <a:lnSpc>
                <a:spcPts val="4200"/>
              </a:lnSpc>
              <a:buFont typeface="Arial"/>
              <a:buChar char="•"/>
            </a:pPr>
            <a:r>
              <a:rPr lang="en-US" sz="3000" b="1" u="sng">
                <a:solidFill>
                  <a:srgbClr val="737373"/>
                </a:solidFill>
                <a:latin typeface="Arimo Bold"/>
                <a:ea typeface="Arimo Bold"/>
                <a:cs typeface="Arimo Bold"/>
                <a:sym typeface="Arimo Bold"/>
              </a:rPr>
              <a:t>Lotheissen’s repair:</a:t>
            </a:r>
          </a:p>
          <a:p>
            <a:pPr algn="just">
              <a:lnSpc>
                <a:spcPts val="4200"/>
              </a:lnSpc>
            </a:pPr>
            <a:r>
              <a:rPr lang="en-US" sz="3000" b="1">
                <a:solidFill>
                  <a:srgbClr val="737373"/>
                </a:solidFill>
                <a:latin typeface="Arimo Bold"/>
                <a:ea typeface="Arimo Bold"/>
                <a:cs typeface="Arimo Bold"/>
                <a:sym typeface="Arimo Bold"/>
              </a:rPr>
              <a:t>After herniotomy, conjoined tendon is sutured to the iliopectineal line (ligament) by interrupted sutures. Care should be taken to avoid injury to femoral vein, bladder, pubic branch of obturator artery </a:t>
            </a:r>
          </a:p>
          <a:p>
            <a:pPr algn="just">
              <a:lnSpc>
                <a:spcPts val="4200"/>
              </a:lnSpc>
            </a:pPr>
            <a:endParaRPr lang="en-US" sz="3000" b="1">
              <a:solidFill>
                <a:srgbClr val="737373"/>
              </a:solidFill>
              <a:latin typeface="Arimo Bold"/>
              <a:ea typeface="Arimo Bold"/>
              <a:cs typeface="Arimo Bold"/>
              <a:sym typeface="Arimo Bold"/>
            </a:endParaRPr>
          </a:p>
          <a:p>
            <a:pPr marL="647702" lvl="1" indent="-323851" algn="just">
              <a:lnSpc>
                <a:spcPts val="4200"/>
              </a:lnSpc>
              <a:buFont typeface="Arial"/>
              <a:buChar char="•"/>
            </a:pPr>
            <a:r>
              <a:rPr lang="en-US" sz="3000" b="1" u="sng">
                <a:solidFill>
                  <a:srgbClr val="737373"/>
                </a:solidFill>
                <a:latin typeface="Arimo Bold"/>
                <a:ea typeface="Arimo Bold"/>
                <a:cs typeface="Arimo Bold"/>
                <a:sym typeface="Arimo Bold"/>
              </a:rPr>
              <a:t>AK Henry’s approach : </a:t>
            </a:r>
          </a:p>
          <a:p>
            <a:pPr algn="just">
              <a:lnSpc>
                <a:spcPts val="4200"/>
              </a:lnSpc>
            </a:pPr>
            <a:r>
              <a:rPr lang="en-US" sz="3000" b="1">
                <a:solidFill>
                  <a:srgbClr val="737373"/>
                </a:solidFill>
                <a:latin typeface="Arimo Bold"/>
                <a:ea typeface="Arimo Bold"/>
                <a:cs typeface="Arimo Bold"/>
                <a:sym typeface="Arimo Bold"/>
              </a:rPr>
              <a:t> Repair of bilateral femoral hernia through lower abdomen incision</a:t>
            </a:r>
          </a:p>
          <a:p>
            <a:pPr algn="just">
              <a:lnSpc>
                <a:spcPts val="4200"/>
              </a:lnSpc>
            </a:pPr>
            <a:endParaRPr lang="en-US" sz="3000" b="1">
              <a:solidFill>
                <a:srgbClr val="737373"/>
              </a:solidFill>
              <a:latin typeface="Arimo Bold"/>
              <a:ea typeface="Arimo Bold"/>
              <a:cs typeface="Arimo Bold"/>
              <a:sym typeface="Arimo Bold"/>
            </a:endParaRPr>
          </a:p>
          <a:p>
            <a:pPr algn="just">
              <a:lnSpc>
                <a:spcPts val="4200"/>
              </a:lnSpc>
            </a:pPr>
            <a:endParaRPr lang="en-US" sz="3000" b="1">
              <a:solidFill>
                <a:srgbClr val="737373"/>
              </a:solidFill>
              <a:latin typeface="Arimo Bold"/>
              <a:ea typeface="Arimo Bold"/>
              <a:cs typeface="Arimo Bold"/>
              <a:sym typeface="Arimo Bold"/>
            </a:endParaRPr>
          </a:p>
          <a:p>
            <a:pPr algn="l">
              <a:lnSpc>
                <a:spcPts val="4200"/>
              </a:lnSpc>
            </a:pPr>
            <a:endParaRPr lang="en-US" sz="3000" b="1">
              <a:solidFill>
                <a:srgbClr val="737373"/>
              </a:solidFill>
              <a:latin typeface="Arimo Bold"/>
              <a:ea typeface="Arimo Bold"/>
              <a:cs typeface="Arimo Bold"/>
              <a:sym typeface="Arimo Bold"/>
            </a:endParaRPr>
          </a:p>
          <a:p>
            <a:pPr algn="just">
              <a:lnSpc>
                <a:spcPts val="4200"/>
              </a:lnSpc>
            </a:pPr>
            <a:endParaRPr lang="en-US" sz="3000" b="1">
              <a:solidFill>
                <a:srgbClr val="737373"/>
              </a:solidFill>
              <a:latin typeface="Arimo Bold"/>
              <a:ea typeface="Arimo Bold"/>
              <a:cs typeface="Arimo Bold"/>
              <a:sym typeface="Arimo Bold"/>
            </a:endParaRPr>
          </a:p>
          <a:p>
            <a:pPr algn="just">
              <a:lnSpc>
                <a:spcPts val="4200"/>
              </a:lnSpc>
            </a:pPr>
            <a:endParaRPr lang="en-US" sz="3000" b="1">
              <a:solidFill>
                <a:srgbClr val="737373"/>
              </a:solidFill>
              <a:latin typeface="Arimo Bold"/>
              <a:ea typeface="Arimo Bold"/>
              <a:cs typeface="Arimo Bold"/>
              <a:sym typeface="Arimo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7541634" y="1162569"/>
            <a:ext cx="11935807" cy="12697667"/>
          </a:xfrm>
          <a:custGeom>
            <a:avLst/>
            <a:gdLst/>
            <a:ahLst/>
            <a:cxnLst/>
            <a:rect l="l" t="t" r="r" b="b"/>
            <a:pathLst>
              <a:path w="11935807" h="12697667">
                <a:moveTo>
                  <a:pt x="0" y="0"/>
                </a:moveTo>
                <a:lnTo>
                  <a:pt x="11935807" y="0"/>
                </a:lnTo>
                <a:lnTo>
                  <a:pt x="11935807" y="12697667"/>
                </a:lnTo>
                <a:lnTo>
                  <a:pt x="0" y="12697667"/>
                </a:lnTo>
                <a:lnTo>
                  <a:pt x="0" y="0"/>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023491" y="5332449"/>
            <a:ext cx="5784284" cy="6153493"/>
          </a:xfrm>
          <a:custGeom>
            <a:avLst/>
            <a:gdLst/>
            <a:ahLst/>
            <a:cxnLst/>
            <a:rect l="l" t="t" r="r" b="b"/>
            <a:pathLst>
              <a:path w="5784284" h="6153493">
                <a:moveTo>
                  <a:pt x="0" y="0"/>
                </a:moveTo>
                <a:lnTo>
                  <a:pt x="5784284" y="0"/>
                </a:lnTo>
                <a:lnTo>
                  <a:pt x="5784284" y="6153494"/>
                </a:lnTo>
                <a:lnTo>
                  <a:pt x="0" y="61534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028700" y="8788554"/>
            <a:ext cx="469746" cy="469746"/>
            <a:chOff x="0" y="0"/>
            <a:chExt cx="123719" cy="123719"/>
          </a:xfrm>
        </p:grpSpPr>
        <p:sp>
          <p:nvSpPr>
            <p:cNvPr id="6" name="Freeform 6"/>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000000"/>
            </a:solidFill>
          </p:spPr>
        </p:sp>
        <p:sp>
          <p:nvSpPr>
            <p:cNvPr id="7" name="TextBox 7"/>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71982" y="8788554"/>
            <a:ext cx="469746" cy="469746"/>
            <a:chOff x="0" y="0"/>
            <a:chExt cx="123719" cy="123719"/>
          </a:xfrm>
        </p:grpSpPr>
        <p:sp>
          <p:nvSpPr>
            <p:cNvPr id="9" name="Freeform 9"/>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737373"/>
            </a:solidFill>
          </p:spPr>
        </p:sp>
        <p:sp>
          <p:nvSpPr>
            <p:cNvPr id="10" name="TextBox 10"/>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515265" y="8788554"/>
            <a:ext cx="469746" cy="469746"/>
            <a:chOff x="0" y="0"/>
            <a:chExt cx="123719" cy="123719"/>
          </a:xfrm>
        </p:grpSpPr>
        <p:sp>
          <p:nvSpPr>
            <p:cNvPr id="12" name="Freeform 12"/>
            <p:cNvSpPr/>
            <p:nvPr/>
          </p:nvSpPr>
          <p:spPr>
            <a:xfrm>
              <a:off x="0" y="0"/>
              <a:ext cx="123719" cy="123719"/>
            </a:xfrm>
            <a:custGeom>
              <a:avLst/>
              <a:gdLst/>
              <a:ahLst/>
              <a:cxnLst/>
              <a:rect l="l" t="t" r="r" b="b"/>
              <a:pathLst>
                <a:path w="123719" h="123719">
                  <a:moveTo>
                    <a:pt x="0" y="0"/>
                  </a:moveTo>
                  <a:lnTo>
                    <a:pt x="123719" y="0"/>
                  </a:lnTo>
                  <a:lnTo>
                    <a:pt x="123719" y="123719"/>
                  </a:lnTo>
                  <a:lnTo>
                    <a:pt x="0" y="123719"/>
                  </a:lnTo>
                  <a:close/>
                </a:path>
              </a:pathLst>
            </a:custGeom>
            <a:solidFill>
              <a:srgbClr val="A6A6A6"/>
            </a:solidFill>
          </p:spPr>
        </p:sp>
        <p:sp>
          <p:nvSpPr>
            <p:cNvPr id="13" name="TextBox 13"/>
            <p:cNvSpPr txBox="1"/>
            <p:nvPr/>
          </p:nvSpPr>
          <p:spPr>
            <a:xfrm>
              <a:off x="0" y="-38100"/>
              <a:ext cx="123719" cy="16181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498446" y="773374"/>
            <a:ext cx="8556537" cy="1249230"/>
          </a:xfrm>
          <a:prstGeom prst="rect">
            <a:avLst/>
          </a:prstGeom>
        </p:spPr>
        <p:txBody>
          <a:bodyPr lIns="0" tIns="0" rIns="0" bIns="0" rtlCol="0" anchor="t">
            <a:spAutoFit/>
          </a:bodyPr>
          <a:lstStyle/>
          <a:p>
            <a:pPr algn="l">
              <a:lnSpc>
                <a:spcPts val="9128"/>
              </a:lnSpc>
              <a:spcBef>
                <a:spcPct val="0"/>
              </a:spcBef>
            </a:pPr>
            <a:r>
              <a:rPr lang="en-US" sz="6520">
                <a:solidFill>
                  <a:srgbClr val="000000"/>
                </a:solidFill>
                <a:latin typeface="Accordion Black"/>
                <a:ea typeface="Accordion Black"/>
                <a:cs typeface="Accordion Black"/>
                <a:sym typeface="Accordion Black"/>
              </a:rPr>
              <a:t>Para normal hernias </a:t>
            </a:r>
          </a:p>
        </p:txBody>
      </p:sp>
      <p:sp>
        <p:nvSpPr>
          <p:cNvPr id="15" name="TextBox 15"/>
          <p:cNvSpPr txBox="1"/>
          <p:nvPr/>
        </p:nvSpPr>
        <p:spPr>
          <a:xfrm>
            <a:off x="1263573" y="3203704"/>
            <a:ext cx="14137464" cy="4307698"/>
          </a:xfrm>
          <a:prstGeom prst="rect">
            <a:avLst/>
          </a:prstGeom>
        </p:spPr>
        <p:txBody>
          <a:bodyPr lIns="0" tIns="0" rIns="0" bIns="0" rtlCol="0" anchor="t">
            <a:spAutoFit/>
          </a:bodyPr>
          <a:lstStyle/>
          <a:p>
            <a:pPr marL="873952" lvl="1" indent="-436976" algn="l">
              <a:lnSpc>
                <a:spcPts val="5667"/>
              </a:lnSpc>
              <a:buAutoNum type="arabicPeriod"/>
            </a:pPr>
            <a:r>
              <a:rPr lang="en-US" sz="4047" b="1">
                <a:solidFill>
                  <a:srgbClr val="737373"/>
                </a:solidFill>
                <a:latin typeface="Arimo Bold"/>
                <a:ea typeface="Arimo Bold"/>
                <a:cs typeface="Arimo Bold"/>
                <a:sym typeface="Arimo Bold"/>
              </a:rPr>
              <a:t>Incisional hernia </a:t>
            </a:r>
          </a:p>
          <a:p>
            <a:pPr marL="873952" lvl="1" indent="-436976" algn="l">
              <a:lnSpc>
                <a:spcPts val="5667"/>
              </a:lnSpc>
              <a:buAutoNum type="arabicPeriod"/>
            </a:pPr>
            <a:r>
              <a:rPr lang="en-US" sz="4047" b="1">
                <a:solidFill>
                  <a:srgbClr val="737373"/>
                </a:solidFill>
                <a:latin typeface="Arimo Bold"/>
                <a:ea typeface="Arimo Bold"/>
                <a:cs typeface="Arimo Bold"/>
                <a:sym typeface="Arimo Bold"/>
              </a:rPr>
              <a:t>Umbilical hernia </a:t>
            </a:r>
          </a:p>
          <a:p>
            <a:pPr marL="873952" lvl="1" indent="-436976" algn="l">
              <a:lnSpc>
                <a:spcPts val="5667"/>
              </a:lnSpc>
              <a:buAutoNum type="arabicPeriod"/>
            </a:pPr>
            <a:r>
              <a:rPr lang="en-US" sz="4047" b="1">
                <a:solidFill>
                  <a:srgbClr val="737373"/>
                </a:solidFill>
                <a:latin typeface="Arimo Bold"/>
                <a:ea typeface="Arimo Bold"/>
                <a:cs typeface="Arimo Bold"/>
                <a:sym typeface="Arimo Bold"/>
              </a:rPr>
              <a:t>Epigastric hernia </a:t>
            </a:r>
          </a:p>
          <a:p>
            <a:pPr marL="873952" lvl="1" indent="-436976" algn="l">
              <a:lnSpc>
                <a:spcPts val="5667"/>
              </a:lnSpc>
              <a:buAutoNum type="arabicPeriod"/>
            </a:pPr>
            <a:r>
              <a:rPr lang="en-US" sz="4047" b="1">
                <a:solidFill>
                  <a:srgbClr val="737373"/>
                </a:solidFill>
                <a:latin typeface="Arimo Bold"/>
                <a:ea typeface="Arimo Bold"/>
                <a:cs typeface="Arimo Bold"/>
                <a:sym typeface="Arimo Bold"/>
              </a:rPr>
              <a:t>Spigelian hernia </a:t>
            </a:r>
          </a:p>
          <a:p>
            <a:pPr marL="873952" lvl="1" indent="-436976" algn="l">
              <a:lnSpc>
                <a:spcPts val="5667"/>
              </a:lnSpc>
              <a:buAutoNum type="arabicPeriod"/>
            </a:pPr>
            <a:r>
              <a:rPr lang="en-US" sz="4047" b="1">
                <a:solidFill>
                  <a:srgbClr val="737373"/>
                </a:solidFill>
                <a:latin typeface="Arimo Bold"/>
                <a:ea typeface="Arimo Bold"/>
                <a:cs typeface="Arimo Bold"/>
                <a:sym typeface="Arimo Bold"/>
              </a:rPr>
              <a:t>Richter’s hernia </a:t>
            </a:r>
          </a:p>
          <a:p>
            <a:pPr marL="873952" lvl="1" indent="-436976" algn="l">
              <a:lnSpc>
                <a:spcPts val="5667"/>
              </a:lnSpc>
              <a:buAutoNum type="arabicPeriod"/>
            </a:pPr>
            <a:r>
              <a:rPr lang="en-US" sz="4047" b="1">
                <a:solidFill>
                  <a:srgbClr val="737373"/>
                </a:solidFill>
                <a:latin typeface="Arimo Bold"/>
                <a:ea typeface="Arimo Bold"/>
                <a:cs typeface="Arimo Bold"/>
                <a:sym typeface="Arimo Bold"/>
              </a:rPr>
              <a:t>Parastomal hernia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Femoral hernia and parnormal hernias and manag</dc:title>
  <cp:lastModifiedBy>072 Kowshik Javvadi</cp:lastModifiedBy>
  <cp:revision>4</cp:revision>
  <dcterms:created xsi:type="dcterms:W3CDTF">2006-08-16T00:00:00Z</dcterms:created>
  <dcterms:modified xsi:type="dcterms:W3CDTF">2025-10-07T20:53:07Z</dcterms:modified>
  <dc:identifier>DAG1H3aE-xs</dc:identifier>
</cp:coreProperties>
</file>